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90" r:id="rId6"/>
    <p:sldId id="291" r:id="rId7"/>
    <p:sldId id="267" r:id="rId8"/>
    <p:sldId id="258" r:id="rId9"/>
    <p:sldId id="261" r:id="rId10"/>
    <p:sldId id="284" r:id="rId11"/>
    <p:sldId id="286" r:id="rId12"/>
    <p:sldId id="278" r:id="rId13"/>
    <p:sldId id="281" r:id="rId14"/>
    <p:sldId id="282" r:id="rId15"/>
    <p:sldId id="265" r:id="rId16"/>
    <p:sldId id="287" r:id="rId17"/>
    <p:sldId id="289" r:id="rId18"/>
    <p:sldId id="269" r:id="rId19"/>
    <p:sldId id="29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ACBDA-516E-4A2D-AC9D-C0D1143724E8}" v="17" dt="2023-11-13T13:34:19.47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247" autoAdjust="0"/>
  </p:normalViewPr>
  <p:slideViewPr>
    <p:cSldViewPr snapToGrid="0">
      <p:cViewPr varScale="1">
        <p:scale>
          <a:sx n="70" d="100"/>
          <a:sy n="70" d="100"/>
        </p:scale>
        <p:origin x="112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no\Yuverta\Team%20MT%20Medewerkers%20-%20Docenten\Brondocumenten\Onderwijsverantwoording%20en%20afspraken\Rollen%20Adviseur%20Duurzame%20Leefomgeving\Rollen%20AD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Blad1!$F$11</c:f>
              <c:strCache>
                <c:ptCount val="1"/>
                <c:pt idx="0">
                  <c:v>Leerjaar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Blad1!$G$10:$L$10</c:f>
              <c:strCache>
                <c:ptCount val="6"/>
                <c:pt idx="0">
                  <c:v>Creatieve denker</c:v>
                </c:pt>
                <c:pt idx="1">
                  <c:v>Kritische onderzoeker</c:v>
                </c:pt>
                <c:pt idx="2">
                  <c:v>Betrokken wereldverbeteraar</c:v>
                </c:pt>
                <c:pt idx="3">
                  <c:v>Waarde creërende ondernemer</c:v>
                </c:pt>
                <c:pt idx="4">
                  <c:v>Empathische verbinder</c:v>
                </c:pt>
                <c:pt idx="5">
                  <c:v>Netwerkende co-creator</c:v>
                </c:pt>
              </c:strCache>
            </c:strRef>
          </c:cat>
          <c:val>
            <c:numRef>
              <c:f>Blad1!$G$11:$L$11</c:f>
              <c:numCache>
                <c:formatCode>General</c:formatCode>
                <c:ptCount val="6"/>
                <c:pt idx="0">
                  <c:v>4</c:v>
                </c:pt>
                <c:pt idx="1">
                  <c:v>6</c:v>
                </c:pt>
                <c:pt idx="2">
                  <c:v>3</c:v>
                </c:pt>
                <c:pt idx="3">
                  <c:v>8</c:v>
                </c:pt>
                <c:pt idx="4">
                  <c:v>2</c:v>
                </c:pt>
                <c:pt idx="5">
                  <c:v>6</c:v>
                </c:pt>
              </c:numCache>
            </c:numRef>
          </c:val>
          <c:extLst>
            <c:ext xmlns:c16="http://schemas.microsoft.com/office/drawing/2014/chart" uri="{C3380CC4-5D6E-409C-BE32-E72D297353CC}">
              <c16:uniqueId val="{00000000-93AF-42FF-B703-1E36ECFE25B9}"/>
            </c:ext>
          </c:extLst>
        </c:ser>
        <c:ser>
          <c:idx val="1"/>
          <c:order val="1"/>
          <c:tx>
            <c:strRef>
              <c:f>Blad1!$F$12</c:f>
              <c:strCache>
                <c:ptCount val="1"/>
                <c:pt idx="0">
                  <c:v>Leerjaar 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Blad1!$G$10:$L$10</c:f>
              <c:strCache>
                <c:ptCount val="6"/>
                <c:pt idx="0">
                  <c:v>Creatieve denker</c:v>
                </c:pt>
                <c:pt idx="1">
                  <c:v>Kritische onderzoeker</c:v>
                </c:pt>
                <c:pt idx="2">
                  <c:v>Betrokken wereldverbeteraar</c:v>
                </c:pt>
                <c:pt idx="3">
                  <c:v>Waarde creërende ondernemer</c:v>
                </c:pt>
                <c:pt idx="4">
                  <c:v>Empathische verbinder</c:v>
                </c:pt>
                <c:pt idx="5">
                  <c:v>Netwerkende co-creator</c:v>
                </c:pt>
              </c:strCache>
            </c:strRef>
          </c:cat>
          <c:val>
            <c:numRef>
              <c:f>Blad1!$G$12:$L$12</c:f>
              <c:numCache>
                <c:formatCode>General</c:formatCode>
                <c:ptCount val="6"/>
                <c:pt idx="0">
                  <c:v>6</c:v>
                </c:pt>
                <c:pt idx="1">
                  <c:v>8</c:v>
                </c:pt>
                <c:pt idx="2">
                  <c:v>4</c:v>
                </c:pt>
                <c:pt idx="3">
                  <c:v>8</c:v>
                </c:pt>
                <c:pt idx="4">
                  <c:v>3</c:v>
                </c:pt>
                <c:pt idx="5">
                  <c:v>7</c:v>
                </c:pt>
              </c:numCache>
            </c:numRef>
          </c:val>
          <c:extLst>
            <c:ext xmlns:c16="http://schemas.microsoft.com/office/drawing/2014/chart" uri="{C3380CC4-5D6E-409C-BE32-E72D297353CC}">
              <c16:uniqueId val="{00000001-93AF-42FF-B703-1E36ECFE25B9}"/>
            </c:ext>
          </c:extLst>
        </c:ser>
        <c:ser>
          <c:idx val="2"/>
          <c:order val="2"/>
          <c:tx>
            <c:strRef>
              <c:f>Blad1!$F$13</c:f>
              <c:strCache>
                <c:ptCount val="1"/>
                <c:pt idx="0">
                  <c:v>Leerjaar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Blad1!$G$10:$L$10</c:f>
              <c:strCache>
                <c:ptCount val="6"/>
                <c:pt idx="0">
                  <c:v>Creatieve denker</c:v>
                </c:pt>
                <c:pt idx="1">
                  <c:v>Kritische onderzoeker</c:v>
                </c:pt>
                <c:pt idx="2">
                  <c:v>Betrokken wereldverbeteraar</c:v>
                </c:pt>
                <c:pt idx="3">
                  <c:v>Waarde creërende ondernemer</c:v>
                </c:pt>
                <c:pt idx="4">
                  <c:v>Empathische verbinder</c:v>
                </c:pt>
                <c:pt idx="5">
                  <c:v>Netwerkende co-creator</c:v>
                </c:pt>
              </c:strCache>
            </c:strRef>
          </c:cat>
          <c:val>
            <c:numRef>
              <c:f>Blad1!$G$13:$L$13</c:f>
              <c:numCache>
                <c:formatCode>General</c:formatCode>
                <c:ptCount val="6"/>
                <c:pt idx="0">
                  <c:v>8</c:v>
                </c:pt>
                <c:pt idx="1">
                  <c:v>10</c:v>
                </c:pt>
                <c:pt idx="2">
                  <c:v>6</c:v>
                </c:pt>
                <c:pt idx="3">
                  <c:v>10</c:v>
                </c:pt>
                <c:pt idx="4">
                  <c:v>6</c:v>
                </c:pt>
                <c:pt idx="5">
                  <c:v>7</c:v>
                </c:pt>
              </c:numCache>
            </c:numRef>
          </c:val>
          <c:extLst>
            <c:ext xmlns:c16="http://schemas.microsoft.com/office/drawing/2014/chart" uri="{C3380CC4-5D6E-409C-BE32-E72D297353CC}">
              <c16:uniqueId val="{00000002-93AF-42FF-B703-1E36ECFE25B9}"/>
            </c:ext>
          </c:extLst>
        </c:ser>
        <c:dLbls>
          <c:showLegendKey val="0"/>
          <c:showVal val="0"/>
          <c:showCatName val="0"/>
          <c:showSerName val="0"/>
          <c:showPercent val="0"/>
          <c:showBubbleSize val="0"/>
        </c:dLbls>
        <c:axId val="1281745184"/>
        <c:axId val="1281745600"/>
      </c:radarChart>
      <c:catAx>
        <c:axId val="128174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81745600"/>
        <c:crosses val="autoZero"/>
        <c:auto val="1"/>
        <c:lblAlgn val="ctr"/>
        <c:lblOffset val="100"/>
        <c:noMultiLvlLbl val="0"/>
      </c:catAx>
      <c:valAx>
        <c:axId val="128174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81745184"/>
        <c:crosses val="autoZero"/>
        <c:crossBetween val="between"/>
      </c:valAx>
      <c:spPr>
        <a:noFill/>
        <a:ln>
          <a:noFill/>
        </a:ln>
        <a:effectLst>
          <a:softEdge rad="31750"/>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15-11-2023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53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https://www.2doc.nl/documentaires/2016/12/ruilen-van-konijn-tot-fortuin.html </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16</a:t>
            </a:fld>
            <a:endParaRPr lang="nl-NL"/>
          </a:p>
        </p:txBody>
      </p:sp>
    </p:spTree>
    <p:extLst>
      <p:ext uri="{BB962C8B-B14F-4D97-AF65-F5344CB8AC3E}">
        <p14:creationId xmlns:p14="http://schemas.microsoft.com/office/powerpoint/2010/main" val="41374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15-11-2023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15.11.2023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131672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vk.nl/krachtmeting/"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0644"/>
                </a:solidFill>
                <a:latin typeface="Arial" panose="020B0604020202020204" pitchFamily="34" charset="0"/>
                <a:cs typeface="Arial" panose="020B0604020202020204" pitchFamily="34" charset="0"/>
              </a:rPr>
              <a:t>Samenwerken</a:t>
            </a:r>
            <a:endParaRPr lang="nl-NL" sz="4400" dirty="0">
              <a:solidFill>
                <a:srgbClr val="000644"/>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De nieuwe economie</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Marktverkenning</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Financieel 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Ondernemen</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550709"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Verantwoordingsdocument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Krachtmeting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Samenwerkingsovereenkomst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Format ondernemingsplan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90050038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rgbClr val="000644"/>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Kennistoets</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Ondernemingsplan</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Vlog</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0AF47-9591-1D4A-8443-2630166EB88D}"/>
              </a:ext>
            </a:extLst>
          </p:cNvPr>
          <p:cNvSpPr>
            <a:spLocks noGrp="1"/>
          </p:cNvSpPr>
          <p:nvPr>
            <p:ph type="title"/>
          </p:nvPr>
        </p:nvSpPr>
        <p:spPr>
          <a:xfrm>
            <a:off x="7774474" y="668656"/>
            <a:ext cx="3601719" cy="3793488"/>
          </a:xfrm>
          <a:noFill/>
        </p:spPr>
        <p:txBody>
          <a:bodyPr vert="horz" lIns="91440" tIns="45720" rIns="91440" bIns="45720" rtlCol="0" anchor="b">
            <a:normAutofit/>
          </a:bodyPr>
          <a:lstStyle/>
          <a:p>
            <a:r>
              <a:rPr lang="en-US" dirty="0" err="1"/>
              <a:t>Succesvol</a:t>
            </a:r>
            <a:r>
              <a:rPr lang="en-US" dirty="0"/>
              <a:t> of </a:t>
            </a:r>
            <a:r>
              <a:rPr lang="en-US" dirty="0" err="1"/>
              <a:t>niet</a:t>
            </a:r>
            <a:r>
              <a:rPr lang="en-US" dirty="0"/>
              <a:t> </a:t>
            </a:r>
            <a:r>
              <a:rPr lang="en-US" dirty="0" err="1"/>
              <a:t>succesvol</a:t>
            </a:r>
            <a:r>
              <a:rPr lang="en-US" dirty="0"/>
              <a:t> </a:t>
            </a:r>
            <a:r>
              <a:rPr lang="en-US" dirty="0" err="1"/>
              <a:t>samenwerken</a:t>
            </a:r>
            <a:r>
              <a:rPr lang="en-US" dirty="0"/>
              <a:t>!</a:t>
            </a:r>
            <a:br>
              <a:rPr lang="en-US" dirty="0"/>
            </a:br>
            <a:endParaRPr lang="en-US" dirty="0"/>
          </a:p>
        </p:txBody>
      </p:sp>
      <p:pic>
        <p:nvPicPr>
          <p:cNvPr id="13" name="Tijdelijke aanduiding voor inhoud 12" descr="Afbeelding met tekst, kaart&#10;&#10;Automatisch gegenereerde beschrijving">
            <a:extLst>
              <a:ext uri="{FF2B5EF4-FFF2-40B4-BE49-F238E27FC236}">
                <a16:creationId xmlns:a16="http://schemas.microsoft.com/office/drawing/2014/main" id="{7E21BD16-382E-D847-B039-864CB4829937}"/>
              </a:ext>
            </a:extLst>
          </p:cNvPr>
          <p:cNvPicPr>
            <a:picLocks noGrp="1" noChangeAspect="1"/>
          </p:cNvPicPr>
          <p:nvPr>
            <p:ph idx="1"/>
          </p:nvPr>
        </p:nvPicPr>
        <p:blipFill rotWithShape="1">
          <a:blip r:embed="rId3"/>
          <a:srcRect r="-1" b="2540"/>
          <a:stretch/>
        </p:blipFill>
        <p:spPr>
          <a:xfrm>
            <a:off x="815807" y="804672"/>
            <a:ext cx="5934456" cy="5248656"/>
          </a:xfrm>
          <a:prstGeom prst="rect">
            <a:avLst/>
          </a:prstGeom>
          <a:effectLst/>
        </p:spPr>
      </p:pic>
      <p:grpSp>
        <p:nvGrpSpPr>
          <p:cNvPr id="4" name="Groep 3">
            <a:extLst>
              <a:ext uri="{FF2B5EF4-FFF2-40B4-BE49-F238E27FC236}">
                <a16:creationId xmlns:a16="http://schemas.microsoft.com/office/drawing/2014/main" id="{6BC36836-970E-41E3-BB67-E95332E18106}"/>
              </a:ext>
            </a:extLst>
          </p:cNvPr>
          <p:cNvGrpSpPr/>
          <p:nvPr/>
        </p:nvGrpSpPr>
        <p:grpSpPr>
          <a:xfrm>
            <a:off x="7583647" y="2598585"/>
            <a:ext cx="4142816" cy="2576447"/>
            <a:chOff x="7583647" y="2598585"/>
            <a:chExt cx="4142816" cy="2576447"/>
          </a:xfrm>
        </p:grpSpPr>
        <p:pic>
          <p:nvPicPr>
            <p:cNvPr id="2050" name="Picture 2" descr="Create animated gif of an arrow being hand-drawn - Graphic Design Stack  Exchange">
              <a:extLst>
                <a:ext uri="{FF2B5EF4-FFF2-40B4-BE49-F238E27FC236}">
                  <a16:creationId xmlns:a16="http://schemas.microsoft.com/office/drawing/2014/main" id="{A39BFD9C-92ED-4056-B6C0-31D2B08089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119" r="28545"/>
            <a:stretch/>
          </p:blipFill>
          <p:spPr bwMode="auto">
            <a:xfrm rot="1553451">
              <a:off x="7690858" y="2598585"/>
              <a:ext cx="2532950" cy="254804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26E90F92-FE5B-4705-BC75-4985558D0DEC}"/>
                </a:ext>
              </a:extLst>
            </p:cNvPr>
            <p:cNvSpPr txBox="1"/>
            <p:nvPr/>
          </p:nvSpPr>
          <p:spPr>
            <a:xfrm rot="20913121">
              <a:off x="7583647" y="3728482"/>
              <a:ext cx="4142816" cy="1446550"/>
            </a:xfrm>
            <a:prstGeom prst="rect">
              <a:avLst/>
            </a:prstGeom>
            <a:noFill/>
          </p:spPr>
          <p:txBody>
            <a:bodyPr wrap="square">
              <a:spAutoFit/>
            </a:bodyPr>
            <a:lstStyle/>
            <a:p>
              <a:r>
                <a:rPr lang="en-US" sz="8800" dirty="0" err="1">
                  <a:latin typeface="Freestyle Script" panose="030804020302050B0404" pitchFamily="66" charset="0"/>
                </a:rPr>
                <a:t>Ondernemen</a:t>
              </a:r>
              <a:r>
                <a:rPr lang="en-US" sz="8800" dirty="0">
                  <a:latin typeface="Freestyle Script" panose="030804020302050B0404" pitchFamily="66" charset="0"/>
                </a:rPr>
                <a:t>!</a:t>
              </a:r>
              <a:endParaRPr lang="nl-NL" sz="8800" dirty="0">
                <a:latin typeface="Freestyle Script" panose="030804020302050B0404" pitchFamily="66" charset="0"/>
              </a:endParaRPr>
            </a:p>
          </p:txBody>
        </p:sp>
      </p:grpSp>
    </p:spTree>
    <p:extLst>
      <p:ext uri="{BB962C8B-B14F-4D97-AF65-F5344CB8AC3E}">
        <p14:creationId xmlns:p14="http://schemas.microsoft.com/office/powerpoint/2010/main" val="40805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D2B6B-9F30-E94F-B4B4-D482355DF3A3}"/>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100" kern="1200">
                <a:solidFill>
                  <a:schemeClr val="tx1"/>
                </a:solidFill>
                <a:latin typeface="+mj-lt"/>
                <a:ea typeface="+mj-ea"/>
                <a:cs typeface="+mj-cs"/>
              </a:rPr>
              <a:t>Wat ga jij doen voor het resultaat en de samenwerking?</a:t>
            </a:r>
          </a:p>
        </p:txBody>
      </p:sp>
      <p:pic>
        <p:nvPicPr>
          <p:cNvPr id="7" name="Tijdelijke aanduiding voor inhoud 6" descr="Afbeelding met tekening&#10;&#10;Automatisch gegenereerde beschrijving">
            <a:extLst>
              <a:ext uri="{FF2B5EF4-FFF2-40B4-BE49-F238E27FC236}">
                <a16:creationId xmlns:a16="http://schemas.microsoft.com/office/drawing/2014/main" id="{F546102D-F350-C041-91E9-B72154FD68D9}"/>
              </a:ext>
            </a:extLst>
          </p:cNvPr>
          <p:cNvPicPr>
            <a:picLocks noGrp="1" noChangeAspect="1"/>
          </p:cNvPicPr>
          <p:nvPr>
            <p:ph idx="1"/>
          </p:nvPr>
        </p:nvPicPr>
        <p:blipFill>
          <a:blip r:embed="rId2"/>
          <a:stretch>
            <a:fillRect/>
          </a:stretch>
        </p:blipFill>
        <p:spPr>
          <a:xfrm>
            <a:off x="5622358" y="943503"/>
            <a:ext cx="3307969" cy="4970993"/>
          </a:xfrm>
          <a:prstGeom prst="rect">
            <a:avLst/>
          </a:prstGeom>
        </p:spPr>
      </p:pic>
    </p:spTree>
    <p:extLst>
      <p:ext uri="{BB962C8B-B14F-4D97-AF65-F5344CB8AC3E}">
        <p14:creationId xmlns:p14="http://schemas.microsoft.com/office/powerpoint/2010/main" val="14050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4212E-6BD4-EA4A-87FF-17B07732A45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kern="1200">
                <a:latin typeface="+mj-lt"/>
                <a:ea typeface="+mj-ea"/>
                <a:cs typeface="+mj-cs"/>
              </a:rPr>
              <a:t>Heldere afspraken maken met elkaar</a:t>
            </a:r>
          </a:p>
        </p:txBody>
      </p:sp>
      <p:sp>
        <p:nvSpPr>
          <p:cNvPr id="7" name="Tijdelijke aanduiding voor inhoud 6">
            <a:extLst>
              <a:ext uri="{FF2B5EF4-FFF2-40B4-BE49-F238E27FC236}">
                <a16:creationId xmlns:a16="http://schemas.microsoft.com/office/drawing/2014/main" id="{191A7B17-2DFD-9D4E-BB76-36E5BAEED9A6}"/>
              </a:ext>
            </a:extLst>
          </p:cNvPr>
          <p:cNvSpPr>
            <a:spLocks noGrp="1"/>
          </p:cNvSpPr>
          <p:nvPr>
            <p:ph idx="1"/>
          </p:nvPr>
        </p:nvSpPr>
        <p:spPr>
          <a:xfrm>
            <a:off x="640080" y="2509005"/>
            <a:ext cx="4243589" cy="3320668"/>
          </a:xfrm>
        </p:spPr>
        <p:txBody>
          <a:bodyPr>
            <a:normAutofit/>
          </a:bodyPr>
          <a:lstStyle/>
          <a:p>
            <a:pPr marL="0" indent="0">
              <a:buNone/>
            </a:pPr>
            <a:r>
              <a:rPr lang="nl-NL" sz="1500" dirty="0"/>
              <a:t>Basis van Samenwerking	</a:t>
            </a:r>
          </a:p>
          <a:p>
            <a:pPr marL="0" indent="0">
              <a:buNone/>
            </a:pPr>
            <a:r>
              <a:rPr lang="nl-NL" sz="1500" dirty="0"/>
              <a:t>Regels over de aanwezigheid	</a:t>
            </a:r>
          </a:p>
          <a:p>
            <a:pPr marL="0" indent="0">
              <a:buNone/>
            </a:pPr>
            <a:r>
              <a:rPr lang="nl-NL" sz="1500" dirty="0"/>
              <a:t>Regels over vergaderingen	</a:t>
            </a:r>
          </a:p>
          <a:p>
            <a:pPr marL="0" indent="0">
              <a:buNone/>
            </a:pPr>
            <a:r>
              <a:rPr lang="nl-NL" sz="1500" dirty="0"/>
              <a:t>Regels over deadlines</a:t>
            </a:r>
          </a:p>
          <a:p>
            <a:pPr marL="0" indent="0">
              <a:buNone/>
            </a:pPr>
            <a:r>
              <a:rPr lang="nl-NL" sz="1500" dirty="0"/>
              <a:t>Consequenties	</a:t>
            </a:r>
          </a:p>
          <a:p>
            <a:pPr marL="0" indent="0">
              <a:buNone/>
            </a:pPr>
            <a:r>
              <a:rPr lang="nl-NL" sz="1500" dirty="0"/>
              <a:t>Verwachtingen groepsleden	</a:t>
            </a:r>
          </a:p>
          <a:p>
            <a:pPr marL="0" indent="0">
              <a:buNone/>
            </a:pPr>
            <a:r>
              <a:rPr lang="nl-NL" sz="1500" dirty="0"/>
              <a:t>Verslaglegging	</a:t>
            </a:r>
          </a:p>
          <a:p>
            <a:endParaRPr lang="nl-NL" sz="1500" dirty="0"/>
          </a:p>
          <a:p>
            <a:pPr marL="0" indent="0">
              <a:buNone/>
            </a:pPr>
            <a:endParaRPr lang="nl-NL" sz="1500" dirty="0"/>
          </a:p>
          <a:p>
            <a:endParaRPr lang="nl-NL" sz="1500" dirty="0"/>
          </a:p>
          <a:p>
            <a:endParaRPr lang="nl-NL" sz="1500" dirty="0"/>
          </a:p>
        </p:txBody>
      </p:sp>
      <p:pic>
        <p:nvPicPr>
          <p:cNvPr id="9" name="Afbeelding 8" descr="Kunst van metalen paperclips">
            <a:extLst>
              <a:ext uri="{FF2B5EF4-FFF2-40B4-BE49-F238E27FC236}">
                <a16:creationId xmlns:a16="http://schemas.microsoft.com/office/drawing/2014/main" id="{75CFEB16-3D1B-D545-AB79-B9415188EEDE}"/>
              </a:ext>
            </a:extLst>
          </p:cNvPr>
          <p:cNvPicPr>
            <a:picLocks noChangeAspect="1"/>
          </p:cNvPicPr>
          <p:nvPr/>
        </p:nvPicPr>
        <p:blipFill rotWithShape="1">
          <a:blip r:embed="rId2"/>
          <a:srcRect l="26018" r="173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5124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50062-AF25-EB4D-A88A-957BE8617EE8}"/>
              </a:ext>
            </a:extLst>
          </p:cNvPr>
          <p:cNvSpPr>
            <a:spLocks noGrp="1"/>
          </p:cNvSpPr>
          <p:nvPr>
            <p:ph type="title"/>
          </p:nvPr>
        </p:nvSpPr>
        <p:spPr>
          <a:xfrm>
            <a:off x="532166" y="223429"/>
            <a:ext cx="7454838" cy="1342754"/>
          </a:xfrm>
        </p:spPr>
        <p:txBody>
          <a:bodyPr>
            <a:normAutofit/>
          </a:bodyPr>
          <a:lstStyle/>
          <a:p>
            <a:r>
              <a:rPr lang="nl-NL" sz="3600" b="1" dirty="0"/>
              <a:t>Samenwerkingsovereenkomst</a:t>
            </a:r>
          </a:p>
        </p:txBody>
      </p:sp>
      <p:sp>
        <p:nvSpPr>
          <p:cNvPr id="11" name="Content Placeholder 10">
            <a:extLst>
              <a:ext uri="{FF2B5EF4-FFF2-40B4-BE49-F238E27FC236}">
                <a16:creationId xmlns:a16="http://schemas.microsoft.com/office/drawing/2014/main" id="{07198EF1-BBED-4725-8D33-70A76ED8A58B}"/>
              </a:ext>
            </a:extLst>
          </p:cNvPr>
          <p:cNvSpPr>
            <a:spLocks noGrp="1"/>
          </p:cNvSpPr>
          <p:nvPr>
            <p:ph idx="1"/>
          </p:nvPr>
        </p:nvSpPr>
        <p:spPr>
          <a:xfrm>
            <a:off x="532166" y="1566183"/>
            <a:ext cx="10608584" cy="4120826"/>
          </a:xfrm>
        </p:spPr>
        <p:txBody>
          <a:bodyPr anchor="t">
            <a:normAutofit/>
          </a:bodyPr>
          <a:lstStyle/>
          <a:p>
            <a:pPr marL="342900" indent="-342900">
              <a:buFont typeface="+mj-lt"/>
              <a:buAutoNum type="arabicPeriod"/>
            </a:pPr>
            <a:r>
              <a:rPr lang="nl-NL" sz="2400" dirty="0"/>
              <a:t>Download het </a:t>
            </a:r>
            <a:r>
              <a:rPr lang="nl-NL" sz="2400" i="1" dirty="0">
                <a:solidFill>
                  <a:srgbClr val="0070C0"/>
                </a:solidFill>
              </a:rPr>
              <a:t>format samenwerkingsovereenkomst</a:t>
            </a:r>
            <a:r>
              <a:rPr lang="nl-NL" sz="2400" dirty="0">
                <a:solidFill>
                  <a:srgbClr val="0070C0"/>
                </a:solidFill>
              </a:rPr>
              <a:t> </a:t>
            </a:r>
            <a:r>
              <a:rPr lang="nl-NL" sz="2400" dirty="0"/>
              <a:t>via de Wiki (</a:t>
            </a:r>
            <a:r>
              <a:rPr lang="nl-NL" sz="2400" i="1" dirty="0"/>
              <a:t>IBS lessen </a:t>
            </a:r>
            <a:r>
              <a:rPr lang="nl-NL" sz="2400" dirty="0"/>
              <a:t>&gt; </a:t>
            </a:r>
            <a:r>
              <a:rPr lang="nl-NL" sz="2400" i="1" dirty="0"/>
              <a:t>samenwerken).</a:t>
            </a:r>
            <a:endParaRPr lang="nl-NL" sz="2400" dirty="0"/>
          </a:p>
          <a:p>
            <a:pPr marL="342900" indent="-342900">
              <a:buFont typeface="+mj-lt"/>
              <a:buAutoNum type="arabicPeriod"/>
            </a:pPr>
            <a:r>
              <a:rPr lang="nl-NL" sz="2400" dirty="0"/>
              <a:t>Vul de samenwerkingsovereenkomst in met je groepsgenoten. Zorg hierbij dat:</a:t>
            </a:r>
          </a:p>
          <a:p>
            <a:pPr marL="800100" lvl="1" indent="-342900">
              <a:buFont typeface="+mj-lt"/>
              <a:buAutoNum type="alphaLcParenR"/>
            </a:pPr>
            <a:r>
              <a:rPr lang="nl-NL" sz="1800" dirty="0"/>
              <a:t>Je op basis van je ervaring uit periode 1 een verbeterslag maakt (denk terug aan de evaluatie van de periode en van het document verantwoording uit periode 1</a:t>
            </a:r>
          </a:p>
          <a:p>
            <a:pPr marL="800100" lvl="1" indent="-342900">
              <a:buFont typeface="+mj-lt"/>
              <a:buAutoNum type="alphaLcParenR"/>
            </a:pPr>
            <a:r>
              <a:rPr lang="nl-NL" sz="1800" dirty="0"/>
              <a:t>Voeg bij </a:t>
            </a:r>
            <a:r>
              <a:rPr lang="nl-NL" sz="1800" dirty="0">
                <a:solidFill>
                  <a:srgbClr val="0070C0"/>
                </a:solidFill>
              </a:rPr>
              <a:t>bijlage 1: Rooster </a:t>
            </a:r>
            <a:r>
              <a:rPr lang="nl-NL" sz="1800" dirty="0"/>
              <a:t>en rooster toe die je gedurende de periode bijhoudt. In dit rooster beschrijf je wie, waar verantwoordelijk voor is (denk aan opdrachten) en wanneer de deadline is.</a:t>
            </a:r>
          </a:p>
          <a:p>
            <a:pPr marL="800100" lvl="1" indent="-342900">
              <a:buFont typeface="+mj-lt"/>
              <a:buAutoNum type="alphaLcParenR"/>
            </a:pPr>
            <a:r>
              <a:rPr lang="nl-NL" sz="1800" dirty="0"/>
              <a:t>Voeg bij </a:t>
            </a:r>
            <a:r>
              <a:rPr lang="nl-NL" sz="1800" dirty="0">
                <a:solidFill>
                  <a:srgbClr val="0070C0"/>
                </a:solidFill>
              </a:rPr>
              <a:t>bijlage 2: Persoonlijke leerdoelen </a:t>
            </a:r>
            <a:r>
              <a:rPr lang="nl-NL" sz="1800" dirty="0"/>
              <a:t>de leerdoelen van het document verantwoording toe.</a:t>
            </a:r>
            <a:endParaRPr lang="nl-NL" sz="1800" dirty="0">
              <a:solidFill>
                <a:srgbClr val="0070C0"/>
              </a:solidFill>
            </a:endParaRPr>
          </a:p>
        </p:txBody>
      </p:sp>
    </p:spTree>
    <p:extLst>
      <p:ext uri="{BB962C8B-B14F-4D97-AF65-F5344CB8AC3E}">
        <p14:creationId xmlns:p14="http://schemas.microsoft.com/office/powerpoint/2010/main" val="179629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50062-AF25-EB4D-A88A-957BE8617EE8}"/>
              </a:ext>
            </a:extLst>
          </p:cNvPr>
          <p:cNvSpPr>
            <a:spLocks noGrp="1"/>
          </p:cNvSpPr>
          <p:nvPr>
            <p:ph type="title"/>
          </p:nvPr>
        </p:nvSpPr>
        <p:spPr>
          <a:xfrm>
            <a:off x="532166" y="223429"/>
            <a:ext cx="7454838" cy="1342754"/>
          </a:xfrm>
        </p:spPr>
        <p:txBody>
          <a:bodyPr>
            <a:normAutofit/>
          </a:bodyPr>
          <a:lstStyle/>
          <a:p>
            <a:r>
              <a:rPr lang="nl-NL" sz="3600" b="1" dirty="0"/>
              <a:t>Groepsindeling project ‘De wereld en ik’</a:t>
            </a:r>
          </a:p>
        </p:txBody>
      </p:sp>
      <p:graphicFrame>
        <p:nvGraphicFramePr>
          <p:cNvPr id="4" name="Tijdelijke aanduiding voor inhoud 3">
            <a:extLst>
              <a:ext uri="{FF2B5EF4-FFF2-40B4-BE49-F238E27FC236}">
                <a16:creationId xmlns:a16="http://schemas.microsoft.com/office/drawing/2014/main" id="{BB3C7493-5732-000C-4413-148BBF4710E5}"/>
              </a:ext>
            </a:extLst>
          </p:cNvPr>
          <p:cNvGraphicFramePr>
            <a:graphicFrameLocks noGrp="1"/>
          </p:cNvGraphicFramePr>
          <p:nvPr>
            <p:ph idx="1"/>
            <p:extLst>
              <p:ext uri="{D42A27DB-BD31-4B8C-83A1-F6EECF244321}">
                <p14:modId xmlns:p14="http://schemas.microsoft.com/office/powerpoint/2010/main" val="621606394"/>
              </p:ext>
            </p:extLst>
          </p:nvPr>
        </p:nvGraphicFramePr>
        <p:xfrm>
          <a:off x="1621654" y="1733369"/>
          <a:ext cx="8948692" cy="3939462"/>
        </p:xfrm>
        <a:graphic>
          <a:graphicData uri="http://schemas.openxmlformats.org/drawingml/2006/table">
            <a:tbl>
              <a:tblPr>
                <a:tableStyleId>{6E25E649-3F16-4E02-A733-19D2CDBF48F0}</a:tableStyleId>
              </a:tblPr>
              <a:tblGrid>
                <a:gridCol w="2237173">
                  <a:extLst>
                    <a:ext uri="{9D8B030D-6E8A-4147-A177-3AD203B41FA5}">
                      <a16:colId xmlns:a16="http://schemas.microsoft.com/office/drawing/2014/main" val="1507165321"/>
                    </a:ext>
                  </a:extLst>
                </a:gridCol>
                <a:gridCol w="2237173">
                  <a:extLst>
                    <a:ext uri="{9D8B030D-6E8A-4147-A177-3AD203B41FA5}">
                      <a16:colId xmlns:a16="http://schemas.microsoft.com/office/drawing/2014/main" val="1232760364"/>
                    </a:ext>
                  </a:extLst>
                </a:gridCol>
                <a:gridCol w="2237173">
                  <a:extLst>
                    <a:ext uri="{9D8B030D-6E8A-4147-A177-3AD203B41FA5}">
                      <a16:colId xmlns:a16="http://schemas.microsoft.com/office/drawing/2014/main" val="1713901735"/>
                    </a:ext>
                  </a:extLst>
                </a:gridCol>
                <a:gridCol w="2237173">
                  <a:extLst>
                    <a:ext uri="{9D8B030D-6E8A-4147-A177-3AD203B41FA5}">
                      <a16:colId xmlns:a16="http://schemas.microsoft.com/office/drawing/2014/main" val="2420043197"/>
                    </a:ext>
                  </a:extLst>
                </a:gridCol>
              </a:tblGrid>
              <a:tr h="656577">
                <a:tc>
                  <a:txBody>
                    <a:bodyPr/>
                    <a:lstStyle/>
                    <a:p>
                      <a:pPr algn="ctr" fontAlgn="b"/>
                      <a:r>
                        <a:rPr lang="nl-NL" sz="2800" b="1" u="none" strike="noStrike" dirty="0">
                          <a:solidFill>
                            <a:srgbClr val="0070C0"/>
                          </a:solidFill>
                          <a:effectLst/>
                        </a:rPr>
                        <a:t>Groep 1</a:t>
                      </a:r>
                      <a:endParaRPr lang="nl-NL" sz="2800" b="1" i="1" u="none" strike="noStrike" dirty="0">
                        <a:solidFill>
                          <a:srgbClr val="0070C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nl-NL" sz="2800" b="1" u="none" strike="noStrike" dirty="0">
                          <a:solidFill>
                            <a:srgbClr val="0070C0"/>
                          </a:solidFill>
                          <a:effectLst/>
                        </a:rPr>
                        <a:t>Groep 2</a:t>
                      </a:r>
                      <a:endParaRPr lang="nl-NL" sz="2800" b="1" i="1"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nl-NL" sz="2800" b="1" u="none" strike="noStrike" dirty="0">
                          <a:solidFill>
                            <a:srgbClr val="0070C0"/>
                          </a:solidFill>
                          <a:effectLst/>
                        </a:rPr>
                        <a:t>Groep 3</a:t>
                      </a:r>
                      <a:endParaRPr lang="nl-NL" sz="2800" b="1" i="1"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nl-NL" sz="2800" b="1" u="none" strike="noStrike" dirty="0">
                          <a:solidFill>
                            <a:srgbClr val="0070C0"/>
                          </a:solidFill>
                          <a:effectLst/>
                        </a:rPr>
                        <a:t>Groep 4</a:t>
                      </a:r>
                      <a:endParaRPr lang="nl-NL" sz="2800" b="1" i="1" u="none" strike="noStrike" dirty="0">
                        <a:solidFill>
                          <a:srgbClr val="0070C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264073"/>
                  </a:ext>
                </a:extLst>
              </a:tr>
              <a:tr h="656577">
                <a:tc>
                  <a:txBody>
                    <a:bodyPr/>
                    <a:lstStyle/>
                    <a:p>
                      <a:pPr algn="ctr" fontAlgn="b"/>
                      <a:r>
                        <a:rPr lang="nl-NL" sz="2800" u="none" strike="noStrike">
                          <a:effectLst/>
                        </a:rPr>
                        <a:t>Meike </a:t>
                      </a:r>
                      <a:endParaRPr lang="nl-NL" sz="2800" b="0" i="0" u="none" strike="noStrike">
                        <a:solidFill>
                          <a:srgbClr val="00000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Marit</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dirty="0" err="1">
                          <a:effectLst/>
                        </a:rPr>
                        <a:t>Xavi</a:t>
                      </a:r>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Sanne</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210920"/>
                  </a:ext>
                </a:extLst>
              </a:tr>
              <a:tr h="656577">
                <a:tc>
                  <a:txBody>
                    <a:bodyPr/>
                    <a:lstStyle/>
                    <a:p>
                      <a:pPr algn="ctr" fontAlgn="b"/>
                      <a:r>
                        <a:rPr lang="nl-NL" sz="2800" u="none" strike="noStrike">
                          <a:effectLst/>
                        </a:rPr>
                        <a:t>Eline</a:t>
                      </a:r>
                      <a:endParaRPr lang="nl-NL" sz="2800" b="0" i="0" u="none" strike="noStrike">
                        <a:solidFill>
                          <a:srgbClr val="00000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Evie</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dirty="0">
                          <a:effectLst/>
                        </a:rPr>
                        <a:t>Lola</a:t>
                      </a:r>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Jonah</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487358"/>
                  </a:ext>
                </a:extLst>
              </a:tr>
              <a:tr h="656577">
                <a:tc>
                  <a:txBody>
                    <a:bodyPr/>
                    <a:lstStyle/>
                    <a:p>
                      <a:pPr algn="ctr" fontAlgn="b"/>
                      <a:r>
                        <a:rPr lang="nl-NL" sz="2800" u="none" strike="noStrike">
                          <a:effectLst/>
                        </a:rPr>
                        <a:t>Kylie</a:t>
                      </a:r>
                      <a:endParaRPr lang="nl-NL" sz="2800" b="0" i="0" u="none" strike="noStrike">
                        <a:solidFill>
                          <a:srgbClr val="00000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Pleun</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dirty="0">
                          <a:effectLst/>
                        </a:rPr>
                        <a:t>Daniel</a:t>
                      </a:r>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dirty="0">
                          <a:effectLst/>
                        </a:rPr>
                        <a:t>Isis</a:t>
                      </a:r>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161906"/>
                  </a:ext>
                </a:extLst>
              </a:tr>
              <a:tr h="656577">
                <a:tc>
                  <a:txBody>
                    <a:bodyPr/>
                    <a:lstStyle/>
                    <a:p>
                      <a:pPr algn="ctr" fontAlgn="b"/>
                      <a:r>
                        <a:rPr lang="nl-NL" sz="2800" u="none" strike="noStrike">
                          <a:effectLst/>
                        </a:rPr>
                        <a:t>Ryan </a:t>
                      </a:r>
                      <a:endParaRPr lang="nl-NL" sz="2800" b="0" i="0" u="none" strike="noStrike">
                        <a:solidFill>
                          <a:srgbClr val="00000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Tijmen</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a:effectLst/>
                        </a:rPr>
                        <a:t>Benthe</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2800" u="none" strike="noStrike" dirty="0">
                          <a:effectLst/>
                        </a:rPr>
                        <a:t>Jasmine</a:t>
                      </a:r>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168051"/>
                  </a:ext>
                </a:extLst>
              </a:tr>
              <a:tr h="656577">
                <a:tc>
                  <a:txBody>
                    <a:bodyPr/>
                    <a:lstStyle/>
                    <a:p>
                      <a:pPr algn="ctr" fontAlgn="b"/>
                      <a:r>
                        <a:rPr lang="nl-NL" sz="2800" u="none" strike="noStrike" dirty="0">
                          <a:effectLst/>
                        </a:rPr>
                        <a:t>Mathijs</a:t>
                      </a:r>
                      <a:endParaRPr lang="nl-NL" sz="2800" b="0" i="0" u="none" strike="noStrike" dirty="0">
                        <a:solidFill>
                          <a:srgbClr val="000000"/>
                        </a:solidFill>
                        <a:effectLst/>
                        <a:latin typeface="Calibri" panose="020F050202020403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nl-NL" sz="2800" u="none" strike="noStrike">
                          <a:effectLst/>
                        </a:rPr>
                        <a:t>Merlijn</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nl-NL" sz="2800" u="none" strike="noStrike">
                          <a:effectLst/>
                        </a:rPr>
                        <a:t>Luc</a:t>
                      </a:r>
                      <a:endParaRPr lang="nl-NL" sz="28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nl-NL" sz="2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7390173"/>
                  </a:ext>
                </a:extLst>
              </a:tr>
            </a:tbl>
          </a:graphicData>
        </a:graphic>
      </p:graphicFrame>
    </p:spTree>
    <p:extLst>
      <p:ext uri="{BB962C8B-B14F-4D97-AF65-F5344CB8AC3E}">
        <p14:creationId xmlns:p14="http://schemas.microsoft.com/office/powerpoint/2010/main" val="201969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B9271-17B7-2139-E626-29787E0915FF}"/>
              </a:ext>
            </a:extLst>
          </p:cNvPr>
          <p:cNvSpPr>
            <a:spLocks noGrp="1"/>
          </p:cNvSpPr>
          <p:nvPr>
            <p:ph type="title"/>
          </p:nvPr>
        </p:nvSpPr>
        <p:spPr>
          <a:xfrm>
            <a:off x="838200" y="0"/>
            <a:ext cx="10515600" cy="1325563"/>
          </a:xfrm>
        </p:spPr>
        <p:txBody>
          <a:bodyPr/>
          <a:lstStyle/>
          <a:p>
            <a:pPr algn="ctr"/>
            <a:r>
              <a:rPr lang="nl-NL" b="1" i="1" dirty="0"/>
              <a:t>Opdracht: het ruilspel</a:t>
            </a:r>
          </a:p>
        </p:txBody>
      </p:sp>
      <p:sp>
        <p:nvSpPr>
          <p:cNvPr id="3" name="Tekstvak 2">
            <a:extLst>
              <a:ext uri="{FF2B5EF4-FFF2-40B4-BE49-F238E27FC236}">
                <a16:creationId xmlns:a16="http://schemas.microsoft.com/office/drawing/2014/main" id="{66E4E0DD-CBC9-354C-68B0-7D889390F2D9}"/>
              </a:ext>
            </a:extLst>
          </p:cNvPr>
          <p:cNvSpPr txBox="1"/>
          <p:nvPr/>
        </p:nvSpPr>
        <p:spPr>
          <a:xfrm>
            <a:off x="591671" y="1021976"/>
            <a:ext cx="10838329" cy="4801314"/>
          </a:xfrm>
          <a:prstGeom prst="rect">
            <a:avLst/>
          </a:prstGeom>
          <a:noFill/>
        </p:spPr>
        <p:txBody>
          <a:bodyPr wrap="square" rtlCol="0">
            <a:spAutoFit/>
          </a:bodyPr>
          <a:lstStyle/>
          <a:p>
            <a:r>
              <a:rPr lang="nl-NL" dirty="0"/>
              <a:t>Vandaag deel I van het ruilspel: </a:t>
            </a:r>
          </a:p>
          <a:p>
            <a:endParaRPr lang="nl-NL" dirty="0"/>
          </a:p>
          <a:p>
            <a:r>
              <a:rPr lang="nl-NL" b="1" dirty="0"/>
              <a:t>Opdracht: Ruilopdracht</a:t>
            </a:r>
          </a:p>
          <a:p>
            <a:pPr marL="285750" indent="-285750">
              <a:buFont typeface="Arial" panose="020B0604020202020204" pitchFamily="34" charset="0"/>
              <a:buChar char="•"/>
            </a:pPr>
            <a:r>
              <a:rPr lang="nl-NL" dirty="0"/>
              <a:t>Jullie krijgen als groep 1 product die jullie moeten gaan ruilen voor een product dat ‘beter’ is. Dit ruil je weer voor een ‘nog beter’ product, enzovoort.</a:t>
            </a:r>
          </a:p>
          <a:p>
            <a:pPr marL="285750" indent="-285750">
              <a:buFont typeface="Arial" panose="020B0604020202020204" pitchFamily="34" charset="0"/>
              <a:buChar char="•"/>
            </a:pPr>
            <a:r>
              <a:rPr lang="nl-NL" dirty="0"/>
              <a:t>Op woensdag </a:t>
            </a:r>
            <a:r>
              <a:rPr lang="nl-NL" dirty="0">
                <a:solidFill>
                  <a:srgbClr val="FF0000"/>
                </a:solidFill>
              </a:rPr>
              <a:t>15 november </a:t>
            </a:r>
            <a:r>
              <a:rPr lang="nl-NL" dirty="0"/>
              <a:t>om </a:t>
            </a:r>
            <a:r>
              <a:rPr lang="nl-NL" dirty="0">
                <a:solidFill>
                  <a:srgbClr val="FF0000"/>
                </a:solidFill>
              </a:rPr>
              <a:t>15:45</a:t>
            </a:r>
            <a:r>
              <a:rPr lang="nl-NL" dirty="0"/>
              <a:t> laten jullie per groep zien wat de voorlopige producten zijn. </a:t>
            </a:r>
          </a:p>
          <a:p>
            <a:endParaRPr lang="nl-NL" dirty="0"/>
          </a:p>
          <a:p>
            <a:r>
              <a:rPr lang="nl-NL" b="1" dirty="0"/>
              <a:t>Algemene spelregels:</a:t>
            </a:r>
          </a:p>
          <a:p>
            <a:pPr marL="285750" indent="-285750">
              <a:buFont typeface="Arial" panose="020B0604020202020204" pitchFamily="34" charset="0"/>
              <a:buChar char="•"/>
            </a:pPr>
            <a:r>
              <a:rPr lang="nl-NL" dirty="0"/>
              <a:t>Gedraag je altijd netjes</a:t>
            </a:r>
          </a:p>
          <a:p>
            <a:pPr marL="285750" indent="-285750">
              <a:buFont typeface="Arial" panose="020B0604020202020204" pitchFamily="34" charset="0"/>
              <a:buChar char="•"/>
            </a:pPr>
            <a:r>
              <a:rPr lang="nl-NL" dirty="0"/>
              <a:t>Leg alle handelingen vast middels foto’s en/of filmpjes</a:t>
            </a:r>
          </a:p>
          <a:p>
            <a:pPr marL="285750" indent="-285750">
              <a:buFont typeface="Arial" panose="020B0604020202020204" pitchFamily="34" charset="0"/>
              <a:buChar char="•"/>
            </a:pPr>
            <a:r>
              <a:rPr lang="nl-NL" dirty="0"/>
              <a:t>Je mag alleen wettelijke toegestane activiteiten ondernemen, dus bedriegen, liegen, stelen, ontvreemden enzovoort is geen ondernemen en </a:t>
            </a:r>
            <a:r>
              <a:rPr lang="nl-NL" b="1" dirty="0"/>
              <a:t>niet </a:t>
            </a:r>
            <a:r>
              <a:rPr lang="nl-NL" dirty="0"/>
              <a:t>toegestaan.</a:t>
            </a:r>
          </a:p>
          <a:p>
            <a:endParaRPr lang="nl-NL" dirty="0"/>
          </a:p>
          <a:p>
            <a:r>
              <a:rPr lang="nl-NL" b="1" dirty="0"/>
              <a:t>Waarom doen wij dit?</a:t>
            </a:r>
          </a:p>
          <a:p>
            <a:r>
              <a:rPr lang="nl-NL" dirty="0"/>
              <a:t>Uiteindelijk gaan jullie als groep het product verkopen. In week 2 gaan jullie een eigen marktplaatsadvertentie opzetten om het product te verkopen. Het bedrag dat jullie daarmee als groep verdienen mag je gebruiken in week 8 als ‘extra’ startbudget voor jullie onderneming.</a:t>
            </a:r>
          </a:p>
        </p:txBody>
      </p:sp>
    </p:spTree>
    <p:extLst>
      <p:ext uri="{BB962C8B-B14F-4D97-AF65-F5344CB8AC3E}">
        <p14:creationId xmlns:p14="http://schemas.microsoft.com/office/powerpoint/2010/main" val="148011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llar money bag with coins and papers 15275954 PNG">
            <a:extLst>
              <a:ext uri="{FF2B5EF4-FFF2-40B4-BE49-F238E27FC236}">
                <a16:creationId xmlns:a16="http://schemas.microsoft.com/office/drawing/2014/main" id="{94B3D117-2C22-5C4C-5C70-EFC4B88E2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12192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nijnen - Dierenkliniek den Heuvel">
            <a:extLst>
              <a:ext uri="{FF2B5EF4-FFF2-40B4-BE49-F238E27FC236}">
                <a16:creationId xmlns:a16="http://schemas.microsoft.com/office/drawing/2014/main" id="{B64FD5BA-0F31-A004-3109-CE0F49802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984" y="997823"/>
            <a:ext cx="7683273" cy="528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08351" y="225339"/>
            <a:ext cx="10515600" cy="643655"/>
          </a:xfrm>
        </p:spPr>
        <p:txBody>
          <a:bodyPr>
            <a:normAutofit/>
          </a:bodyPr>
          <a:lstStyle/>
          <a:p>
            <a:r>
              <a:rPr lang="nl-NL" sz="3600" dirty="0">
                <a:latin typeface="Arial" panose="020B0604020202020204" pitchFamily="34" charset="0"/>
                <a:cs typeface="Arial" panose="020B0604020202020204" pitchFamily="34" charset="0"/>
              </a:rPr>
              <a:t>IBS De wereld en ik – periode 2</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45" name="Tekstvak 4"/>
          <p:cNvSpPr txBox="1">
            <a:spLocks noChangeArrowheads="1"/>
          </p:cNvSpPr>
          <p:nvPr/>
        </p:nvSpPr>
        <p:spPr bwMode="auto">
          <a:xfrm>
            <a:off x="608351" y="983729"/>
            <a:ext cx="5401924" cy="3046988"/>
          </a:xfrm>
          <a:prstGeom prst="rect">
            <a:avLst/>
          </a:prstGeom>
          <a:ln>
            <a:solidFill>
              <a:srgbClr val="7CCBFF"/>
            </a:solid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600" b="1" i="0" u="none" strike="noStrike" kern="1200" cap="none" spc="0" normalizeH="0" baseline="0" noProof="0" dirty="0">
                <a:ln>
                  <a:noFill/>
                </a:ln>
                <a:solidFill>
                  <a:prstClr val="black"/>
                </a:solidFill>
                <a:effectLst/>
                <a:uLnTx/>
                <a:uFillTx/>
                <a:latin typeface="Calibri" panose="020F0502020204030204"/>
                <a:ea typeface="+mn-ea"/>
                <a:cs typeface="+mn-cs"/>
              </a:rPr>
              <a:t>Integrale beroepssituatie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nl-NL" altLang="nl-NL" sz="1600" b="0" i="0" u="none" strike="noStrike" kern="1200" cap="none" spc="0" normalizeH="0" baseline="0" noProof="0" dirty="0">
                <a:ln>
                  <a:noFill/>
                </a:ln>
                <a:solidFill>
                  <a:prstClr val="black"/>
                </a:solidFill>
                <a:effectLst/>
                <a:uLnTx/>
                <a:uFillTx/>
                <a:latin typeface="Calibri" panose="020F0502020204030204"/>
                <a:ea typeface="+mn-ea"/>
                <a:cs typeface="+mn-cs"/>
              </a:rPr>
              <a:t>Als adviseur in de duurzame leefomgeving heb je oog voor je omgeving en ben je je bewust van jouw rol in de wereld.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nl-NL" alt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nl-NL" altLang="nl-NL" sz="1600" b="0" i="0" u="none" strike="noStrike" kern="1200" cap="none" spc="0" normalizeH="0" baseline="0" noProof="0" dirty="0">
                <a:ln>
                  <a:noFill/>
                </a:ln>
                <a:solidFill>
                  <a:prstClr val="black"/>
                </a:solidFill>
                <a:effectLst/>
                <a:uLnTx/>
                <a:uFillTx/>
                <a:latin typeface="Calibri" panose="020F0502020204030204"/>
                <a:ea typeface="+mn-ea"/>
                <a:cs typeface="+mn-cs"/>
              </a:rPr>
              <a:t>Je gaat je eigen minionderneming runnen. Hiervoor analyseer je de markt en de doelgroep en zorg je voor een realistische financiële onderbouwing. Je let goed op maatschappelijk verantwoord ondernemen, duurzaamheid en kwaliteitszorg. Tevens ken je de uitgangspunten van de nieuwe economie.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nl-NL" altLang="nl-NL" sz="1600" b="0" i="0" u="none" strike="noStrike" kern="1200" cap="none" spc="0" normalizeH="0" baseline="0" noProof="0" dirty="0">
                <a:ln>
                  <a:noFill/>
                </a:ln>
                <a:solidFill>
                  <a:prstClr val="black"/>
                </a:solidFill>
                <a:effectLst/>
                <a:uLnTx/>
                <a:uFillTx/>
                <a:latin typeface="Calibri" panose="020F0502020204030204"/>
                <a:ea typeface="+mn-ea"/>
                <a:cs typeface="+mn-cs"/>
              </a:rPr>
              <a:t>Daarnaast ga je op zoek naar een plek voor je onderneming en naar een maatschappelijke stage. De ervaring van je stage deel je via een vlog.</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vak 5"/>
          <p:cNvSpPr txBox="1">
            <a:spLocks noChangeArrowheads="1"/>
          </p:cNvSpPr>
          <p:nvPr/>
        </p:nvSpPr>
        <p:spPr bwMode="auto">
          <a:xfrm>
            <a:off x="6320540" y="983729"/>
            <a:ext cx="5576289" cy="2160591"/>
          </a:xfrm>
          <a:prstGeom prst="rect">
            <a:avLst/>
          </a:prstGeom>
          <a:ln>
            <a:solidFill>
              <a:srgbClr val="7CCBFF"/>
            </a:solidFill>
            <a:headEnd/>
            <a:tailEnd/>
          </a:ln>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600" b="1" i="0" u="none" strike="noStrike" kern="1200" cap="none" spc="0" normalizeH="0" baseline="0" noProof="0" dirty="0">
                <a:ln>
                  <a:noFill/>
                </a:ln>
                <a:solidFill>
                  <a:prstClr val="black"/>
                </a:solidFill>
                <a:effectLst/>
                <a:uLnTx/>
                <a:uFillTx/>
                <a:latin typeface="Calibri" panose="020F0502020204030204"/>
                <a:ea typeface="+mn-ea"/>
                <a:cs typeface="+mn-cs"/>
              </a:rPr>
              <a:t>Opdracht</a:t>
            </a:r>
            <a:endParaRPr kumimoji="0" lang="nl-NL" alt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Zet een eigen </a:t>
            </a:r>
            <a:r>
              <a:rPr kumimoji="0" lang="nl-NL" sz="1600" b="1" i="0" u="none" strike="noStrike" kern="1200" cap="none" spc="0" normalizeH="0" baseline="0" noProof="0" dirty="0">
                <a:ln>
                  <a:noFill/>
                </a:ln>
                <a:solidFill>
                  <a:srgbClr val="0070C0"/>
                </a:solidFill>
                <a:effectLst/>
                <a:uLnTx/>
                <a:uFillTx/>
                <a:latin typeface="Calibri" panose="020F0502020204030204"/>
                <a:ea typeface="+mn-ea"/>
                <a:cs typeface="+mn-cs"/>
              </a:rPr>
              <a:t>minionderneming</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op die én succesvol is én een </a:t>
            </a:r>
            <a:r>
              <a:rPr lang="nl-NL" sz="1600" b="1" dirty="0">
                <a:solidFill>
                  <a:srgbClr val="0070C0"/>
                </a:solidFill>
                <a:latin typeface="Calibri" panose="020F0502020204030204"/>
              </a:rPr>
              <a:t>toegevoegde</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nl-NL" sz="1600" b="1" dirty="0">
                <a:solidFill>
                  <a:srgbClr val="0070C0"/>
                </a:solidFill>
                <a:latin typeface="Calibri" panose="020F0502020204030204"/>
              </a:rPr>
              <a:t>waarde</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is voor de </a:t>
            </a:r>
            <a:r>
              <a:rPr lang="nl-NL" sz="1600" b="1" dirty="0">
                <a:solidFill>
                  <a:srgbClr val="0070C0"/>
                </a:solidFill>
                <a:latin typeface="Calibri" panose="020F0502020204030204"/>
              </a:rPr>
              <a:t>maatschappij</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Hierbij staat je eigen handelen centraal: wat is je invloed op de maatschappij? Wat is jouw eigen toegevoegde waarde in de maatschappij?</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Schrijf een </a:t>
            </a:r>
            <a:r>
              <a:rPr lang="nl-NL" sz="1600" b="1" dirty="0">
                <a:solidFill>
                  <a:srgbClr val="0070C0"/>
                </a:solidFill>
                <a:latin typeface="Calibri" panose="020F0502020204030204"/>
              </a:rPr>
              <a:t>ondernemingsverslag</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voor je minionderneming. Zoek daarnaast een </a:t>
            </a:r>
            <a:r>
              <a:rPr lang="nl-NL" sz="1600" b="1" dirty="0">
                <a:solidFill>
                  <a:srgbClr val="0070C0"/>
                </a:solidFill>
                <a:latin typeface="Calibri" panose="020F0502020204030204"/>
              </a:rPr>
              <a:t>maatschappelijk</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nl-NL" sz="1600" b="1" dirty="0">
                <a:solidFill>
                  <a:srgbClr val="0070C0"/>
                </a:solidFill>
                <a:latin typeface="Calibri" panose="020F0502020204030204"/>
              </a:rPr>
              <a:t>stage</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Deel je ervaringen via een vlog.</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7" name="Rechthoek 16"/>
          <p:cNvSpPr/>
          <p:nvPr/>
        </p:nvSpPr>
        <p:spPr>
          <a:xfrm>
            <a:off x="10136183" y="6216646"/>
            <a:ext cx="18582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IBS-SEM-DWI-X41</a:t>
            </a:r>
            <a:endParaRPr kumimoji="0" lang="nl-NL"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1026" name="Picture 2" descr="Afbeeldingsresultaat voor our worl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3" b="98496" l="3099" r="92817"/>
                    </a14:imgEffect>
                  </a14:imgLayer>
                </a14:imgProps>
              </a:ext>
              <a:ext uri="{28A0092B-C50C-407E-A947-70E740481C1C}">
                <a14:useLocalDpi xmlns:a14="http://schemas.microsoft.com/office/drawing/2010/main" val="0"/>
              </a:ext>
            </a:extLst>
          </a:blip>
          <a:srcRect/>
          <a:stretch>
            <a:fillRect/>
          </a:stretch>
        </p:blipFill>
        <p:spPr bwMode="auto">
          <a:xfrm>
            <a:off x="7004649" y="3580882"/>
            <a:ext cx="4060716" cy="2282009"/>
          </a:xfrm>
          <a:prstGeom prst="rect">
            <a:avLst/>
          </a:prstGeom>
          <a:noFill/>
          <a:extLst>
            <a:ext uri="{909E8E84-426E-40DD-AFC4-6F175D3DCCD1}">
              <a14:hiddenFill xmlns:a14="http://schemas.microsoft.com/office/drawing/2010/main">
                <a:solidFill>
                  <a:srgbClr val="FFFFFF"/>
                </a:solidFill>
              </a14:hiddenFill>
            </a:ext>
          </a:extLst>
        </p:spPr>
      </p:pic>
      <p:pic>
        <p:nvPicPr>
          <p:cNvPr id="14" name="Tijdelijke aanduiding voor inhoud 4">
            <a:extLst>
              <a:ext uri="{FF2B5EF4-FFF2-40B4-BE49-F238E27FC236}">
                <a16:creationId xmlns:a16="http://schemas.microsoft.com/office/drawing/2014/main" id="{1CC56AFD-57E3-4AFE-960F-D9F9B47FE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2860" y="238579"/>
            <a:ext cx="10515600" cy="643655"/>
          </a:xfrm>
        </p:spPr>
        <p:txBody>
          <a:bodyPr>
            <a:normAutofit/>
          </a:bodyPr>
          <a:lstStyle/>
          <a:p>
            <a:r>
              <a:rPr lang="nl-NL" sz="3200" dirty="0">
                <a:latin typeface="Arial" panose="020B0604020202020204" pitchFamily="34" charset="0"/>
                <a:cs typeface="Arial" panose="020B0604020202020204" pitchFamily="34" charset="0"/>
              </a:rPr>
              <a:t>De wereld en ik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p:cNvSpPr txBox="1"/>
          <p:nvPr/>
        </p:nvSpPr>
        <p:spPr>
          <a:xfrm>
            <a:off x="622860" y="1126304"/>
            <a:ext cx="5616013" cy="1077218"/>
          </a:xfrm>
          <a:prstGeom prst="rect">
            <a:avLst/>
          </a:prstGeom>
          <a:ln>
            <a:solidFill>
              <a:srgbClr val="7CCBFF"/>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Toetsen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Dit IBS wordt afgerond met 3 </a:t>
            </a:r>
            <a:r>
              <a:rPr kumimoji="0" lang="nl-NL" sz="1600" b="0" i="0" u="none" strike="noStrike" kern="1200" cap="none" spc="0" normalizeH="0" baseline="0" noProof="0" dirty="0" err="1">
                <a:ln>
                  <a:noFill/>
                </a:ln>
                <a:solidFill>
                  <a:prstClr val="black"/>
                </a:solidFill>
                <a:effectLst/>
                <a:uLnTx/>
                <a:uFillTx/>
                <a:latin typeface="Calibri" panose="020F0502020204030204"/>
                <a:ea typeface="+mn-ea"/>
                <a:cs typeface="+mn-cs"/>
              </a:rPr>
              <a:t>toetsmomenten</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 kennistoets, vlog en ondernemingsverslag. In onderstaande tabel is een overzicht van de toetsen weergegeven. </a:t>
            </a: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7" name="Tekstvak 16"/>
          <p:cNvSpPr txBox="1"/>
          <p:nvPr/>
        </p:nvSpPr>
        <p:spPr>
          <a:xfrm>
            <a:off x="6674877" y="1126304"/>
            <a:ext cx="4678922" cy="1569660"/>
          </a:xfrm>
          <a:prstGeom prst="rect">
            <a:avLst/>
          </a:prstGeom>
          <a:ln>
            <a:solidFill>
              <a:srgbClr val="7CCBFF"/>
            </a:solidFill>
          </a:ln>
        </p:spPr>
        <p:style>
          <a:lnRef idx="2">
            <a:schemeClr val="accent5"/>
          </a:lnRef>
          <a:fillRef idx="1">
            <a:schemeClr val="lt1"/>
          </a:fillRef>
          <a:effectRef idx="0">
            <a:schemeClr val="accent5"/>
          </a:effectRef>
          <a:fontRef idx="minor">
            <a:schemeClr val="dk1"/>
          </a:fontRef>
        </p:style>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Calibri" panose="020F0502020204030204"/>
                <a:ea typeface="+mn-ea"/>
                <a:cs typeface="+mn-cs"/>
              </a:rPr>
              <a:t>Leerdoelen bij dit IBS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a:ln>
                  <a:noFill/>
                </a:ln>
                <a:solidFill>
                  <a:prstClr val="black"/>
                </a:solidFill>
                <a:effectLst/>
                <a:uLnTx/>
                <a:uFillTx/>
                <a:latin typeface="Calibri" panose="020F0502020204030204"/>
                <a:ea typeface="+mn-ea"/>
                <a:cs typeface="+mn-cs"/>
              </a:rPr>
              <a:t>Je kunt de basisbegrippen uit de beroepssituatie uitleggen en toepassen.</a:t>
            </a:r>
            <a:endParaRPr kumimoji="0" lang="nl-NL"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a:ln>
                  <a:noFill/>
                </a:ln>
                <a:solidFill>
                  <a:prstClr val="black"/>
                </a:solidFill>
                <a:effectLst/>
                <a:uLnTx/>
                <a:uFillTx/>
                <a:latin typeface="Calibri" panose="020F0502020204030204"/>
                <a:ea typeface="+mn-ea"/>
                <a:cs typeface="+mn-cs"/>
              </a:rPr>
              <a:t>Je kunt je eigen minionderneming opzetten.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0" i="0" u="none" strike="noStrike" kern="1200" cap="none" spc="0" normalizeH="0" baseline="0" noProof="0">
                <a:ln>
                  <a:noFill/>
                </a:ln>
                <a:solidFill>
                  <a:prstClr val="black"/>
                </a:solidFill>
                <a:effectLst/>
                <a:uLnTx/>
                <a:uFillTx/>
                <a:latin typeface="Calibri" panose="020F0502020204030204"/>
                <a:ea typeface="+mn-ea"/>
                <a:cs typeface="+mn-cs"/>
              </a:rPr>
              <a:t>Je kunt je maatschappelijke stage verantwoorden m.b.v. nieuwe media. </a:t>
            </a:r>
          </a:p>
        </p:txBody>
      </p:sp>
      <p:graphicFrame>
        <p:nvGraphicFramePr>
          <p:cNvPr id="6" name="Tabel 5"/>
          <p:cNvGraphicFramePr>
            <a:graphicFrameLocks noGrp="1"/>
          </p:cNvGraphicFramePr>
          <p:nvPr/>
        </p:nvGraphicFramePr>
        <p:xfrm>
          <a:off x="622861" y="2491535"/>
          <a:ext cx="5616007" cy="3335775"/>
        </p:xfrm>
        <a:graphic>
          <a:graphicData uri="http://schemas.openxmlformats.org/drawingml/2006/table">
            <a:tbl>
              <a:tblPr firstRow="1" bandRow="1">
                <a:tableStyleId>{5940675A-B579-460E-94D1-54222C63F5DA}</a:tableStyleId>
              </a:tblPr>
              <a:tblGrid>
                <a:gridCol w="2062981">
                  <a:extLst>
                    <a:ext uri="{9D8B030D-6E8A-4147-A177-3AD203B41FA5}">
                      <a16:colId xmlns:a16="http://schemas.microsoft.com/office/drawing/2014/main" val="2948095846"/>
                    </a:ext>
                  </a:extLst>
                </a:gridCol>
                <a:gridCol w="1074553">
                  <a:extLst>
                    <a:ext uri="{9D8B030D-6E8A-4147-A177-3AD203B41FA5}">
                      <a16:colId xmlns:a16="http://schemas.microsoft.com/office/drawing/2014/main" val="2488055331"/>
                    </a:ext>
                  </a:extLst>
                </a:gridCol>
                <a:gridCol w="1830916">
                  <a:extLst>
                    <a:ext uri="{9D8B030D-6E8A-4147-A177-3AD203B41FA5}">
                      <a16:colId xmlns:a16="http://schemas.microsoft.com/office/drawing/2014/main" val="3654790319"/>
                    </a:ext>
                  </a:extLst>
                </a:gridCol>
                <a:gridCol w="647557">
                  <a:extLst>
                    <a:ext uri="{9D8B030D-6E8A-4147-A177-3AD203B41FA5}">
                      <a16:colId xmlns:a16="http://schemas.microsoft.com/office/drawing/2014/main" val="22746699"/>
                    </a:ext>
                  </a:extLst>
                </a:gridCol>
              </a:tblGrid>
              <a:tr h="531263">
                <a:tc>
                  <a:txBody>
                    <a:bodyPr/>
                    <a:lstStyle/>
                    <a:p>
                      <a:r>
                        <a:rPr lang="nl-NL" sz="1400" b="1" dirty="0"/>
                        <a:t>Toetsen</a:t>
                      </a:r>
                    </a:p>
                  </a:txBody>
                  <a:tcPr/>
                </a:tc>
                <a:tc>
                  <a:txBody>
                    <a:bodyPr/>
                    <a:lstStyle/>
                    <a:p>
                      <a:r>
                        <a:rPr lang="nl-NL" sz="1400" dirty="0"/>
                        <a:t>Kennistoets</a:t>
                      </a:r>
                    </a:p>
                  </a:txBody>
                  <a:tcPr/>
                </a:tc>
                <a:tc>
                  <a:txBody>
                    <a:bodyPr/>
                    <a:lstStyle/>
                    <a:p>
                      <a:r>
                        <a:rPr lang="nl-NL" sz="1400"/>
                        <a:t>Ondernemingsverslag</a:t>
                      </a:r>
                    </a:p>
                  </a:txBody>
                  <a:tcPr/>
                </a:tc>
                <a:tc>
                  <a:txBody>
                    <a:bodyPr/>
                    <a:lstStyle/>
                    <a:p>
                      <a:r>
                        <a:rPr lang="nl-NL" sz="1400"/>
                        <a:t>Vlog</a:t>
                      </a:r>
                    </a:p>
                  </a:txBody>
                  <a:tcPr/>
                </a:tc>
                <a:extLst>
                  <a:ext uri="{0D108BD9-81ED-4DB2-BD59-A6C34878D82A}">
                    <a16:rowId xmlns:a16="http://schemas.microsoft.com/office/drawing/2014/main" val="53968079"/>
                  </a:ext>
                </a:extLst>
              </a:tr>
              <a:tr h="312508">
                <a:tc>
                  <a:txBody>
                    <a:bodyPr/>
                    <a:lstStyle/>
                    <a:p>
                      <a:r>
                        <a:rPr lang="nl-NL" sz="1400" b="1"/>
                        <a:t>Bijbehorende</a:t>
                      </a:r>
                      <a:r>
                        <a:rPr lang="nl-NL" sz="1400" b="1" baseline="0"/>
                        <a:t> leerdoelen</a:t>
                      </a:r>
                      <a:endParaRPr lang="nl-NL" sz="1400" b="1"/>
                    </a:p>
                  </a:txBody>
                  <a:tcPr/>
                </a:tc>
                <a:tc>
                  <a:txBody>
                    <a:bodyPr/>
                    <a:lstStyle/>
                    <a:p>
                      <a:r>
                        <a:rPr lang="nl-NL" sz="1400" dirty="0"/>
                        <a:t>Nr. 1 </a:t>
                      </a:r>
                    </a:p>
                  </a:txBody>
                  <a:tcPr/>
                </a:tc>
                <a:tc>
                  <a:txBody>
                    <a:bodyPr/>
                    <a:lstStyle/>
                    <a:p>
                      <a:r>
                        <a:rPr lang="nl-NL" sz="1400"/>
                        <a:t>Nr. 2</a:t>
                      </a:r>
                    </a:p>
                  </a:txBody>
                  <a:tcPr/>
                </a:tc>
                <a:tc>
                  <a:txBody>
                    <a:bodyPr/>
                    <a:lstStyle/>
                    <a:p>
                      <a:r>
                        <a:rPr lang="nl-NL" sz="1400"/>
                        <a:t>Nr. 3</a:t>
                      </a:r>
                      <a:r>
                        <a:rPr lang="nl-NL" sz="1400" baseline="0"/>
                        <a:t> </a:t>
                      </a:r>
                      <a:endParaRPr lang="nl-NL" sz="1400"/>
                    </a:p>
                  </a:txBody>
                  <a:tcPr/>
                </a:tc>
                <a:extLst>
                  <a:ext uri="{0D108BD9-81ED-4DB2-BD59-A6C34878D82A}">
                    <a16:rowId xmlns:a16="http://schemas.microsoft.com/office/drawing/2014/main" val="2791618041"/>
                  </a:ext>
                </a:extLst>
              </a:tr>
              <a:tr h="312508">
                <a:tc>
                  <a:txBody>
                    <a:bodyPr/>
                    <a:lstStyle/>
                    <a:p>
                      <a:r>
                        <a:rPr lang="nl-NL" sz="1400" b="1"/>
                        <a:t>Duur toets</a:t>
                      </a:r>
                    </a:p>
                  </a:txBody>
                  <a:tcPr/>
                </a:tc>
                <a:tc>
                  <a:txBody>
                    <a:bodyPr/>
                    <a:lstStyle/>
                    <a:p>
                      <a:r>
                        <a:rPr lang="nl-NL" sz="1400"/>
                        <a:t>1 uur</a:t>
                      </a:r>
                    </a:p>
                  </a:txBody>
                  <a:tcPr/>
                </a:tc>
                <a:tc>
                  <a:txBody>
                    <a:bodyPr/>
                    <a:lstStyle/>
                    <a:p>
                      <a:r>
                        <a:rPr lang="nl-NL" sz="1400"/>
                        <a:t>n.v.t.</a:t>
                      </a:r>
                    </a:p>
                  </a:txBody>
                  <a:tcPr/>
                </a:tc>
                <a:tc>
                  <a:txBody>
                    <a:bodyPr/>
                    <a:lstStyle/>
                    <a:p>
                      <a:r>
                        <a:rPr lang="nl-NL" sz="1400"/>
                        <a:t>n.v.t.</a:t>
                      </a:r>
                    </a:p>
                  </a:txBody>
                  <a:tcPr/>
                </a:tc>
                <a:extLst>
                  <a:ext uri="{0D108BD9-81ED-4DB2-BD59-A6C34878D82A}">
                    <a16:rowId xmlns:a16="http://schemas.microsoft.com/office/drawing/2014/main" val="33842235"/>
                  </a:ext>
                </a:extLst>
              </a:tr>
              <a:tr h="312508">
                <a:tc>
                  <a:txBody>
                    <a:bodyPr/>
                    <a:lstStyle/>
                    <a:p>
                      <a:r>
                        <a:rPr lang="nl-NL" sz="1400" b="1"/>
                        <a:t>Weging</a:t>
                      </a:r>
                    </a:p>
                  </a:txBody>
                  <a:tcPr/>
                </a:tc>
                <a:tc>
                  <a:txBody>
                    <a:bodyPr/>
                    <a:lstStyle/>
                    <a:p>
                      <a:r>
                        <a:rPr lang="nl-NL" sz="1400" dirty="0"/>
                        <a:t>1x</a:t>
                      </a:r>
                    </a:p>
                  </a:txBody>
                  <a:tcPr/>
                </a:tc>
                <a:tc>
                  <a:txBody>
                    <a:bodyPr/>
                    <a:lstStyle/>
                    <a:p>
                      <a:r>
                        <a:rPr lang="nl-NL" sz="1400" dirty="0"/>
                        <a:t>1x</a:t>
                      </a:r>
                    </a:p>
                  </a:txBody>
                  <a:tcPr/>
                </a:tc>
                <a:tc>
                  <a:txBody>
                    <a:bodyPr/>
                    <a:lstStyle/>
                    <a:p>
                      <a:r>
                        <a:rPr lang="nl-NL" sz="1400"/>
                        <a:t>1x</a:t>
                      </a:r>
                    </a:p>
                  </a:txBody>
                  <a:tcPr/>
                </a:tc>
                <a:extLst>
                  <a:ext uri="{0D108BD9-81ED-4DB2-BD59-A6C34878D82A}">
                    <a16:rowId xmlns:a16="http://schemas.microsoft.com/office/drawing/2014/main" val="4240098924"/>
                  </a:ext>
                </a:extLst>
              </a:tr>
              <a:tr h="312508">
                <a:tc>
                  <a:txBody>
                    <a:bodyPr/>
                    <a:lstStyle/>
                    <a:p>
                      <a:r>
                        <a:rPr lang="nl-NL" sz="1400" b="1"/>
                        <a:t>Cesuur</a:t>
                      </a:r>
                    </a:p>
                  </a:txBody>
                  <a:tcPr/>
                </a:tc>
                <a:tc>
                  <a:txBody>
                    <a:bodyPr/>
                    <a:lstStyle/>
                    <a:p>
                      <a:r>
                        <a:rPr lang="nl-NL" sz="1400" dirty="0"/>
                        <a:t>66% =</a:t>
                      </a:r>
                      <a:r>
                        <a:rPr lang="nl-NL" sz="1400" baseline="0" dirty="0"/>
                        <a:t> 5,5 </a:t>
                      </a:r>
                      <a:endParaRPr lang="nl-NL" sz="1400" dirty="0"/>
                    </a:p>
                  </a:txBody>
                  <a:tcPr/>
                </a:tc>
                <a:tc>
                  <a:txBody>
                    <a:bodyPr/>
                    <a:lstStyle/>
                    <a:p>
                      <a:r>
                        <a:rPr lang="nl-NL" sz="1400"/>
                        <a:t>60%</a:t>
                      </a:r>
                      <a:r>
                        <a:rPr lang="nl-NL" sz="1400" baseline="0"/>
                        <a:t> = 5,5 </a:t>
                      </a:r>
                      <a:endParaRPr lang="nl-NL" sz="1400"/>
                    </a:p>
                  </a:txBody>
                  <a:tcPr/>
                </a:tc>
                <a:tc>
                  <a:txBody>
                    <a:bodyPr/>
                    <a:lstStyle/>
                    <a:p>
                      <a:r>
                        <a:rPr lang="nl-NL" sz="1400" dirty="0"/>
                        <a:t>60%</a:t>
                      </a:r>
                      <a:r>
                        <a:rPr lang="nl-NL" sz="1400" baseline="0" dirty="0"/>
                        <a:t> = 5,5</a:t>
                      </a:r>
                      <a:endParaRPr lang="nl-NL" sz="1400" dirty="0"/>
                    </a:p>
                  </a:txBody>
                  <a:tcPr/>
                </a:tc>
                <a:extLst>
                  <a:ext uri="{0D108BD9-81ED-4DB2-BD59-A6C34878D82A}">
                    <a16:rowId xmlns:a16="http://schemas.microsoft.com/office/drawing/2014/main" val="4082749802"/>
                  </a:ext>
                </a:extLst>
              </a:tr>
              <a:tr h="312508">
                <a:tc>
                  <a:txBody>
                    <a:bodyPr/>
                    <a:lstStyle/>
                    <a:p>
                      <a:r>
                        <a:rPr lang="nl-NL" sz="1400" b="1"/>
                        <a:t>Resultaat </a:t>
                      </a:r>
                    </a:p>
                  </a:txBody>
                  <a:tcPr/>
                </a:tc>
                <a:tc>
                  <a:txBody>
                    <a:bodyPr/>
                    <a:lstStyle/>
                    <a:p>
                      <a:r>
                        <a:rPr lang="nl-NL" sz="1400"/>
                        <a:t>Cijfer 1-10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400" dirty="0"/>
                        <a:t>Cijfer 1-10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400"/>
                        <a:t>Cijfer 1-10 </a:t>
                      </a:r>
                    </a:p>
                  </a:txBody>
                  <a:tcPr/>
                </a:tc>
                <a:extLst>
                  <a:ext uri="{0D108BD9-81ED-4DB2-BD59-A6C34878D82A}">
                    <a16:rowId xmlns:a16="http://schemas.microsoft.com/office/drawing/2014/main" val="1162987609"/>
                  </a:ext>
                </a:extLst>
              </a:tr>
              <a:tr h="312508">
                <a:tc>
                  <a:txBody>
                    <a:bodyPr/>
                    <a:lstStyle/>
                    <a:p>
                      <a:r>
                        <a:rPr lang="nl-NL" sz="1400" b="1"/>
                        <a:t>Plaats</a:t>
                      </a:r>
                    </a:p>
                  </a:txBody>
                  <a:tcPr/>
                </a:tc>
                <a:tc>
                  <a:txBody>
                    <a:bodyPr/>
                    <a:lstStyle/>
                    <a:p>
                      <a:r>
                        <a:rPr lang="nl-NL" sz="1400"/>
                        <a:t>School</a:t>
                      </a:r>
                    </a:p>
                  </a:txBody>
                  <a:tcPr/>
                </a:tc>
                <a:tc>
                  <a:txBody>
                    <a:bodyPr/>
                    <a:lstStyle/>
                    <a:p>
                      <a:r>
                        <a:rPr lang="nl-NL" sz="1400" dirty="0"/>
                        <a:t>n.v.t.</a:t>
                      </a:r>
                    </a:p>
                  </a:txBody>
                  <a:tcPr/>
                </a:tc>
                <a:tc>
                  <a:txBody>
                    <a:bodyPr/>
                    <a:lstStyle/>
                    <a:p>
                      <a:r>
                        <a:rPr lang="nl-NL" sz="1400"/>
                        <a:t>n.v.t.</a:t>
                      </a:r>
                    </a:p>
                  </a:txBody>
                  <a:tcPr/>
                </a:tc>
                <a:extLst>
                  <a:ext uri="{0D108BD9-81ED-4DB2-BD59-A6C34878D82A}">
                    <a16:rowId xmlns:a16="http://schemas.microsoft.com/office/drawing/2014/main" val="2055509403"/>
                  </a:ext>
                </a:extLst>
              </a:tr>
              <a:tr h="312508">
                <a:tc>
                  <a:txBody>
                    <a:bodyPr/>
                    <a:lstStyle/>
                    <a:p>
                      <a:r>
                        <a:rPr lang="nl-NL" sz="1400" b="1"/>
                        <a:t>Samenwerking</a:t>
                      </a:r>
                    </a:p>
                  </a:txBody>
                  <a:tcPr/>
                </a:tc>
                <a:tc>
                  <a:txBody>
                    <a:bodyPr/>
                    <a:lstStyle/>
                    <a:p>
                      <a:r>
                        <a:rPr lang="nl-NL" sz="1400"/>
                        <a:t>Individueel</a:t>
                      </a:r>
                      <a:r>
                        <a:rPr lang="nl-NL" sz="1400" baseline="0"/>
                        <a:t> </a:t>
                      </a:r>
                      <a:endParaRPr lang="nl-NL" sz="1400"/>
                    </a:p>
                  </a:txBody>
                  <a:tcPr/>
                </a:tc>
                <a:tc>
                  <a:txBody>
                    <a:bodyPr/>
                    <a:lstStyle/>
                    <a:p>
                      <a:r>
                        <a:rPr lang="nl-NL" sz="1400"/>
                        <a:t>Groepsproduct</a:t>
                      </a:r>
                    </a:p>
                  </a:txBody>
                  <a:tcPr/>
                </a:tc>
                <a:tc>
                  <a:txBody>
                    <a:bodyPr/>
                    <a:lstStyle/>
                    <a:p>
                      <a:r>
                        <a:rPr lang="nl-NL" sz="1400" dirty="0"/>
                        <a:t>Individueel</a:t>
                      </a:r>
                    </a:p>
                  </a:txBody>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8582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IBS-SEM-DWI-X41</a:t>
            </a:r>
            <a:endParaRPr kumimoji="0" lang="nl-NL"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246" y="3297949"/>
            <a:ext cx="2516183" cy="2279662"/>
          </a:xfrm>
          <a:prstGeom prst="rect">
            <a:avLst/>
          </a:prstGeom>
        </p:spPr>
      </p:pic>
      <p:pic>
        <p:nvPicPr>
          <p:cNvPr id="14" name="Tijdelijke aanduiding voor inhoud 4">
            <a:extLst>
              <a:ext uri="{FF2B5EF4-FFF2-40B4-BE49-F238E27FC236}">
                <a16:creationId xmlns:a16="http://schemas.microsoft.com/office/drawing/2014/main" id="{A72CB5A2-5005-4783-AE6B-B8D8CF379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EBDDA-DDAF-9FE0-B962-26B6E239095E}"/>
              </a:ext>
            </a:extLst>
          </p:cNvPr>
          <p:cNvSpPr>
            <a:spLocks noGrp="1"/>
          </p:cNvSpPr>
          <p:nvPr>
            <p:ph type="title"/>
          </p:nvPr>
        </p:nvSpPr>
        <p:spPr>
          <a:xfrm>
            <a:off x="838200" y="18255"/>
            <a:ext cx="10515600" cy="833941"/>
          </a:xfrm>
        </p:spPr>
        <p:txBody>
          <a:bodyPr/>
          <a:lstStyle/>
          <a:p>
            <a:pPr algn="ctr"/>
            <a:r>
              <a:rPr lang="nl-NL" b="1" dirty="0"/>
              <a:t>Deadlines IBS DWI </a:t>
            </a:r>
            <a:r>
              <a:rPr lang="nl-NL" b="1" dirty="0">
                <a:sym typeface="Wingdings" panose="05000000000000000000" pitchFamily="2" charset="2"/>
              </a:rPr>
              <a:t> Zet in je agenda</a:t>
            </a:r>
            <a:endParaRPr lang="nl-NL" b="1" dirty="0"/>
          </a:p>
        </p:txBody>
      </p:sp>
      <p:sp>
        <p:nvSpPr>
          <p:cNvPr id="3" name="Tijdelijke aanduiding voor inhoud 2">
            <a:extLst>
              <a:ext uri="{FF2B5EF4-FFF2-40B4-BE49-F238E27FC236}">
                <a16:creationId xmlns:a16="http://schemas.microsoft.com/office/drawing/2014/main" id="{89F326E7-3BBE-461C-F89F-3906277D4EF5}"/>
              </a:ext>
            </a:extLst>
          </p:cNvPr>
          <p:cNvSpPr>
            <a:spLocks noGrp="1"/>
          </p:cNvSpPr>
          <p:nvPr>
            <p:ph idx="1"/>
          </p:nvPr>
        </p:nvSpPr>
        <p:spPr>
          <a:xfrm>
            <a:off x="838200" y="945502"/>
            <a:ext cx="10515600" cy="5231461"/>
          </a:xfrm>
        </p:spPr>
        <p:txBody>
          <a:bodyPr>
            <a:normAutofit fontScale="85000" lnSpcReduction="20000"/>
          </a:bodyPr>
          <a:lstStyle/>
          <a:p>
            <a:pPr marL="0" indent="0">
              <a:buNone/>
            </a:pPr>
            <a:r>
              <a:rPr lang="nl-NL" dirty="0"/>
              <a:t>LA1 Analyse </a:t>
            </a:r>
            <a:r>
              <a:rPr lang="nl-NL" dirty="0">
                <a:sym typeface="Wingdings" panose="05000000000000000000" pitchFamily="2" charset="2"/>
              </a:rPr>
              <a:t> </a:t>
            </a:r>
            <a:r>
              <a:rPr lang="nl-NL" dirty="0">
                <a:solidFill>
                  <a:srgbClr val="FF0000"/>
                </a:solidFill>
                <a:sym typeface="Wingdings" panose="05000000000000000000" pitchFamily="2" charset="2"/>
              </a:rPr>
              <a:t>[ … ]</a:t>
            </a:r>
          </a:p>
          <a:p>
            <a:pPr marL="0" indent="0">
              <a:buNone/>
            </a:pPr>
            <a:r>
              <a:rPr lang="nl-NL" dirty="0" err="1">
                <a:sym typeface="Wingdings" panose="05000000000000000000" pitchFamily="2" charset="2"/>
              </a:rPr>
              <a:t>Feedbackfriends</a:t>
            </a:r>
            <a:r>
              <a:rPr lang="nl-NL" dirty="0">
                <a:sym typeface="Wingdings" panose="05000000000000000000" pitchFamily="2" charset="2"/>
              </a:rPr>
              <a:t> LA1 </a:t>
            </a:r>
            <a:r>
              <a:rPr lang="nl-NL" dirty="0">
                <a:solidFill>
                  <a:srgbClr val="FF0000"/>
                </a:solidFill>
                <a:sym typeface="Wingdings" panose="05000000000000000000" pitchFamily="2" charset="2"/>
              </a:rPr>
              <a:t> [ … ]</a:t>
            </a: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LA2 Duurzaamheid in een specialisatie </a:t>
            </a:r>
            <a:r>
              <a:rPr lang="nl-NL" dirty="0">
                <a:solidFill>
                  <a:srgbClr val="FF0000"/>
                </a:solidFill>
                <a:sym typeface="Wingdings" panose="05000000000000000000" pitchFamily="2" charset="2"/>
              </a:rPr>
              <a:t> [ … ]</a:t>
            </a:r>
            <a:endParaRPr lang="nl-NL" dirty="0">
              <a:sym typeface="Wingdings" panose="05000000000000000000" pitchFamily="2" charset="2"/>
            </a:endParaRPr>
          </a:p>
          <a:p>
            <a:pPr marL="0" indent="0">
              <a:buNone/>
            </a:pPr>
            <a:r>
              <a:rPr lang="nl-NL" dirty="0" err="1">
                <a:sym typeface="Wingdings" panose="05000000000000000000" pitchFamily="2" charset="2"/>
              </a:rPr>
              <a:t>Feedbackfriends</a:t>
            </a:r>
            <a:r>
              <a:rPr lang="nl-NL" dirty="0">
                <a:sym typeface="Wingdings" panose="05000000000000000000" pitchFamily="2" charset="2"/>
              </a:rPr>
              <a:t> LA2 </a:t>
            </a:r>
            <a:r>
              <a:rPr lang="nl-NL" dirty="0">
                <a:solidFill>
                  <a:srgbClr val="FF0000"/>
                </a:solidFill>
                <a:sym typeface="Wingdings" panose="05000000000000000000" pitchFamily="2" charset="2"/>
              </a:rPr>
              <a:t> [ … ]</a:t>
            </a: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LA3 Kwaliteitsnormen en keurmerken</a:t>
            </a:r>
            <a:r>
              <a:rPr lang="nl-NL" dirty="0">
                <a:solidFill>
                  <a:srgbClr val="FF0000"/>
                </a:solidFill>
                <a:sym typeface="Wingdings" panose="05000000000000000000" pitchFamily="2" charset="2"/>
              </a:rPr>
              <a:t> [ … ]</a:t>
            </a:r>
            <a:endParaRPr lang="nl-NL" dirty="0">
              <a:sym typeface="Wingdings" panose="05000000000000000000" pitchFamily="2" charset="2"/>
            </a:endParaRPr>
          </a:p>
          <a:p>
            <a:pPr marL="0" indent="0">
              <a:buNone/>
            </a:pPr>
            <a:r>
              <a:rPr lang="nl-NL" dirty="0" err="1">
                <a:sym typeface="Wingdings" panose="05000000000000000000" pitchFamily="2" charset="2"/>
              </a:rPr>
              <a:t>Feedbackfriends</a:t>
            </a:r>
            <a:r>
              <a:rPr lang="nl-NL" dirty="0">
                <a:sym typeface="Wingdings" panose="05000000000000000000" pitchFamily="2" charset="2"/>
              </a:rPr>
              <a:t> LA3 </a:t>
            </a:r>
            <a:r>
              <a:rPr lang="nl-NL" dirty="0">
                <a:solidFill>
                  <a:srgbClr val="FF0000"/>
                </a:solidFill>
                <a:sym typeface="Wingdings" panose="05000000000000000000" pitchFamily="2" charset="2"/>
              </a:rPr>
              <a:t> [ … ]</a:t>
            </a: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Uitvoeren </a:t>
            </a:r>
            <a:r>
              <a:rPr lang="nl-NL" dirty="0" err="1">
                <a:sym typeface="Wingdings" panose="05000000000000000000" pitchFamily="2" charset="2"/>
              </a:rPr>
              <a:t>mini-onderneming</a:t>
            </a:r>
            <a:r>
              <a:rPr lang="nl-NL" dirty="0">
                <a:sym typeface="Wingdings" panose="05000000000000000000" pitchFamily="2" charset="2"/>
              </a:rPr>
              <a:t>  Week 8</a:t>
            </a:r>
          </a:p>
          <a:p>
            <a:pPr marL="0" indent="0">
              <a:buNone/>
            </a:pPr>
            <a:r>
              <a:rPr lang="nl-NL" dirty="0">
                <a:sym typeface="Wingdings" panose="05000000000000000000" pitchFamily="2" charset="2"/>
              </a:rPr>
              <a:t>Inleveren Ondernemingsverslag  22 januari</a:t>
            </a:r>
          </a:p>
          <a:p>
            <a:pPr marL="0" indent="0">
              <a:buNone/>
            </a:pPr>
            <a:r>
              <a:rPr lang="nl-NL" dirty="0">
                <a:sym typeface="Wingdings" panose="05000000000000000000" pitchFamily="2" charset="2"/>
              </a:rPr>
              <a:t>Inleveren Vlog Maatschappelijke stage  22 januari</a:t>
            </a:r>
          </a:p>
          <a:p>
            <a:pPr marL="0" indent="0">
              <a:buNone/>
            </a:pPr>
            <a:r>
              <a:rPr lang="nl-NL" dirty="0">
                <a:sym typeface="Wingdings" panose="05000000000000000000" pitchFamily="2" charset="2"/>
              </a:rPr>
              <a:t>Kennistoets  29 januari</a:t>
            </a:r>
            <a:endParaRPr lang="nl-NL" dirty="0"/>
          </a:p>
        </p:txBody>
      </p:sp>
      <p:pic>
        <p:nvPicPr>
          <p:cNvPr id="1028" name="Picture 4" descr="Deadline als onderhandelingstactiek | Kennisbank | Onderhandelexperts.nl">
            <a:extLst>
              <a:ext uri="{FF2B5EF4-FFF2-40B4-BE49-F238E27FC236}">
                <a16:creationId xmlns:a16="http://schemas.microsoft.com/office/drawing/2014/main" id="{E9F05B79-2BC4-20F0-2BC9-A33CCB8AB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369" y="3640446"/>
            <a:ext cx="3698630" cy="321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9954E-1761-5B44-8FBA-F6E9E895133D}"/>
              </a:ext>
            </a:extLst>
          </p:cNvPr>
          <p:cNvSpPr>
            <a:spLocks noGrp="1"/>
          </p:cNvSpPr>
          <p:nvPr>
            <p:ph type="ctrTitle"/>
          </p:nvPr>
        </p:nvSpPr>
        <p:spPr>
          <a:xfrm>
            <a:off x="3951649" y="150518"/>
            <a:ext cx="3852041" cy="1834056"/>
          </a:xfrm>
        </p:spPr>
        <p:txBody>
          <a:bodyPr>
            <a:normAutofit/>
          </a:bodyPr>
          <a:lstStyle/>
          <a:p>
            <a:r>
              <a:rPr lang="nl-NL" sz="4000" b="1" dirty="0"/>
              <a:t>Samen aan de slag!</a:t>
            </a:r>
          </a:p>
        </p:txBody>
      </p:sp>
      <p:sp>
        <p:nvSpPr>
          <p:cNvPr id="3" name="Ondertitel 2">
            <a:extLst>
              <a:ext uri="{FF2B5EF4-FFF2-40B4-BE49-F238E27FC236}">
                <a16:creationId xmlns:a16="http://schemas.microsoft.com/office/drawing/2014/main" id="{D363854B-881F-8149-B6E6-CE866D337FB1}"/>
              </a:ext>
            </a:extLst>
          </p:cNvPr>
          <p:cNvSpPr>
            <a:spLocks noGrp="1"/>
          </p:cNvSpPr>
          <p:nvPr>
            <p:ph type="subTitle" idx="1"/>
          </p:nvPr>
        </p:nvSpPr>
        <p:spPr>
          <a:xfrm>
            <a:off x="3712538" y="2161262"/>
            <a:ext cx="4330262" cy="683284"/>
          </a:xfrm>
        </p:spPr>
        <p:txBody>
          <a:bodyPr>
            <a:normAutofit/>
          </a:bodyPr>
          <a:lstStyle/>
          <a:p>
            <a:r>
              <a:rPr lang="nl-NL" sz="2000" dirty="0"/>
              <a:t>IBS De wereld en ik</a:t>
            </a:r>
          </a:p>
        </p:txBody>
      </p:sp>
      <p:pic>
        <p:nvPicPr>
          <p:cNvPr id="7" name="Picture 2" descr="Kritiek is eenvoudig - Tegel + Spreuk | TegelSpreuken.nl">
            <a:extLst>
              <a:ext uri="{FF2B5EF4-FFF2-40B4-BE49-F238E27FC236}">
                <a16:creationId xmlns:a16="http://schemas.microsoft.com/office/drawing/2014/main" id="{0247894D-8B18-4379-9178-148697841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700" y="2695186"/>
            <a:ext cx="3604600" cy="360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2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50062-AF25-EB4D-A88A-957BE8617EE8}"/>
              </a:ext>
            </a:extLst>
          </p:cNvPr>
          <p:cNvSpPr>
            <a:spLocks noGrp="1"/>
          </p:cNvSpPr>
          <p:nvPr>
            <p:ph type="title"/>
          </p:nvPr>
        </p:nvSpPr>
        <p:spPr>
          <a:xfrm>
            <a:off x="532166" y="223429"/>
            <a:ext cx="7454838" cy="1342754"/>
          </a:xfrm>
        </p:spPr>
        <p:txBody>
          <a:bodyPr>
            <a:normAutofit/>
          </a:bodyPr>
          <a:lstStyle/>
          <a:p>
            <a:r>
              <a:rPr lang="nl-NL" sz="3600" b="1" dirty="0"/>
              <a:t>Document verantwoording</a:t>
            </a:r>
          </a:p>
        </p:txBody>
      </p:sp>
      <p:sp>
        <p:nvSpPr>
          <p:cNvPr id="11" name="Content Placeholder 10">
            <a:extLst>
              <a:ext uri="{FF2B5EF4-FFF2-40B4-BE49-F238E27FC236}">
                <a16:creationId xmlns:a16="http://schemas.microsoft.com/office/drawing/2014/main" id="{07198EF1-BBED-4725-8D33-70A76ED8A58B}"/>
              </a:ext>
            </a:extLst>
          </p:cNvPr>
          <p:cNvSpPr>
            <a:spLocks noGrp="1"/>
          </p:cNvSpPr>
          <p:nvPr>
            <p:ph idx="1"/>
          </p:nvPr>
        </p:nvSpPr>
        <p:spPr>
          <a:xfrm>
            <a:off x="532166" y="1486872"/>
            <a:ext cx="10608584" cy="4120826"/>
          </a:xfrm>
        </p:spPr>
        <p:txBody>
          <a:bodyPr anchor="t">
            <a:normAutofit lnSpcReduction="10000"/>
          </a:bodyPr>
          <a:lstStyle/>
          <a:p>
            <a:pPr marL="342900" indent="-342900">
              <a:buFont typeface="+mj-lt"/>
              <a:buAutoNum type="alphaLcParenR"/>
            </a:pPr>
            <a:r>
              <a:rPr lang="nl-NL" sz="1800" dirty="0"/>
              <a:t>Download het </a:t>
            </a:r>
            <a:r>
              <a:rPr lang="nl-NL" sz="1800" i="1" dirty="0">
                <a:solidFill>
                  <a:srgbClr val="0070C0"/>
                </a:solidFill>
              </a:rPr>
              <a:t>Document verantwoording</a:t>
            </a:r>
            <a:r>
              <a:rPr lang="nl-NL" sz="1800" dirty="0">
                <a:solidFill>
                  <a:srgbClr val="0070C0"/>
                </a:solidFill>
              </a:rPr>
              <a:t> </a:t>
            </a:r>
            <a:r>
              <a:rPr lang="nl-NL" sz="1800" dirty="0"/>
              <a:t>via de Wiki (</a:t>
            </a:r>
            <a:r>
              <a:rPr lang="nl-NL" sz="1800" i="1" dirty="0"/>
              <a:t>IBS lessen </a:t>
            </a:r>
            <a:r>
              <a:rPr lang="nl-NL" sz="1800" dirty="0"/>
              <a:t>&gt; </a:t>
            </a:r>
            <a:r>
              <a:rPr lang="nl-NL" sz="1800" i="1" dirty="0"/>
              <a:t>samenwerken).</a:t>
            </a:r>
            <a:endParaRPr lang="nl-NL" sz="1800" dirty="0"/>
          </a:p>
          <a:p>
            <a:pPr marL="342900" indent="-342900">
              <a:buFont typeface="+mj-lt"/>
              <a:buAutoNum type="alphaLcParenR"/>
            </a:pPr>
            <a:r>
              <a:rPr lang="nl-NL" sz="1800" dirty="0"/>
              <a:t>Vul hoofdstuk 1 ‘</a:t>
            </a:r>
            <a:r>
              <a:rPr lang="nl-NL" sz="1800" dirty="0">
                <a:solidFill>
                  <a:srgbClr val="0070C0"/>
                </a:solidFill>
              </a:rPr>
              <a:t>Start</a:t>
            </a:r>
            <a:r>
              <a:rPr lang="nl-NL" sz="1800" dirty="0"/>
              <a:t>’ in van het document verantwoording.</a:t>
            </a:r>
          </a:p>
          <a:p>
            <a:pPr marL="457200" lvl="1" indent="0">
              <a:buNone/>
            </a:pPr>
            <a:r>
              <a:rPr lang="nl-NL" sz="1800" dirty="0">
                <a:solidFill>
                  <a:srgbClr val="0070C0"/>
                </a:solidFill>
              </a:rPr>
              <a:t>Leerdoelen voor samenwerking</a:t>
            </a:r>
            <a:r>
              <a:rPr lang="nl-NL" sz="1800" dirty="0"/>
              <a:t>; </a:t>
            </a:r>
          </a:p>
          <a:p>
            <a:pPr marL="800100" lvl="1" indent="-342900">
              <a:buFont typeface="+mj-lt"/>
              <a:buAutoNum type="alphaLcParenR"/>
            </a:pPr>
            <a:r>
              <a:rPr lang="nl-NL" sz="1400" dirty="0"/>
              <a:t>Het leerdoel moet gekoppeld zijn aan je ervaring op gebied van samenwerken in periode 1. </a:t>
            </a:r>
          </a:p>
          <a:p>
            <a:pPr marL="800100" lvl="1" indent="-342900">
              <a:buFont typeface="+mj-lt"/>
              <a:buAutoNum type="alphaLcParenR"/>
            </a:pPr>
            <a:r>
              <a:rPr lang="nl-NL" sz="1400" dirty="0"/>
              <a:t>Formuleer het leerdoel volgens de SMART methode.</a:t>
            </a:r>
          </a:p>
          <a:p>
            <a:pPr marL="457200" lvl="1" indent="0">
              <a:buNone/>
            </a:pPr>
            <a:endParaRPr kumimoji="0" lang="nl-NL" sz="1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457200" lvl="1" indent="0">
              <a:buNone/>
            </a:pPr>
            <a:r>
              <a:rPr kumimoji="0" lang="nl-NL" sz="1800" b="0" i="0" u="none" strike="noStrike" kern="1200" cap="none" spc="0" normalizeH="0" baseline="0" noProof="0" dirty="0">
                <a:ln>
                  <a:noFill/>
                </a:ln>
                <a:solidFill>
                  <a:srgbClr val="0070C0"/>
                </a:solidFill>
                <a:effectLst/>
                <a:uLnTx/>
                <a:uFillTx/>
                <a:latin typeface="Calibri" panose="020F0502020204030204"/>
                <a:ea typeface="+mn-ea"/>
                <a:cs typeface="+mn-cs"/>
              </a:rPr>
              <a:t>Actieplan</a:t>
            </a:r>
          </a:p>
          <a:p>
            <a:pPr marL="800100" marR="0" lvl="1" indent="-342900" algn="l" defTabSz="914400" rtl="0" eaLnBrk="1" fontAlgn="auto" latinLnBrk="0" hangingPunct="1">
              <a:lnSpc>
                <a:spcPct val="90000"/>
              </a:lnSpc>
              <a:spcBef>
                <a:spcPts val="500"/>
              </a:spcBef>
              <a:spcAft>
                <a:spcPts val="0"/>
              </a:spcAft>
              <a:buClrTx/>
              <a:buSzTx/>
              <a:buFont typeface="+mj-lt"/>
              <a:buAutoNum type="alphaLcParen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Welke stappen ga je zetten om je leerdoel te behalen?</a:t>
            </a:r>
          </a:p>
          <a:p>
            <a:pPr marL="800100" marR="0" lvl="1" indent="-342900" algn="l" defTabSz="914400" rtl="0" eaLnBrk="1" fontAlgn="auto" latinLnBrk="0" hangingPunct="1">
              <a:lnSpc>
                <a:spcPct val="90000"/>
              </a:lnSpc>
              <a:spcBef>
                <a:spcPts val="500"/>
              </a:spcBef>
              <a:spcAft>
                <a:spcPts val="0"/>
              </a:spcAft>
              <a:buClrTx/>
              <a:buSzTx/>
              <a:buFont typeface="+mj-lt"/>
              <a:buAutoNum type="alphaLcParenR"/>
              <a:tabLst/>
              <a:defRPr/>
            </a:pPr>
            <a:r>
              <a:rPr lang="nl-NL" sz="1400" dirty="0">
                <a:solidFill>
                  <a:prstClr val="black"/>
                </a:solidFill>
                <a:latin typeface="Calibri" panose="020F0502020204030204"/>
              </a:rPr>
              <a:t>Hoe betrek ik mijn andere teamleden hierbij?</a:t>
            </a:r>
            <a:endParaRPr lang="nl-NL" sz="1000" dirty="0"/>
          </a:p>
          <a:p>
            <a:pPr marL="457200" lvl="1" indent="0">
              <a:buNone/>
            </a:pPr>
            <a:endParaRPr lang="nl-NL" sz="1400" dirty="0"/>
          </a:p>
          <a:p>
            <a:pPr marL="457200" lvl="1" indent="0">
              <a:buNone/>
            </a:pPr>
            <a:r>
              <a:rPr kumimoji="0" lang="nl-NL" sz="1800" b="0" i="0" u="none" strike="noStrike" kern="1200" cap="none" spc="0" normalizeH="0" baseline="0" noProof="0" dirty="0">
                <a:ln>
                  <a:noFill/>
                </a:ln>
                <a:solidFill>
                  <a:srgbClr val="0070C0"/>
                </a:solidFill>
                <a:effectLst/>
                <a:uLnTx/>
                <a:uFillTx/>
                <a:latin typeface="Calibri" panose="020F0502020204030204"/>
                <a:ea typeface="+mn-ea"/>
                <a:cs typeface="+mn-cs"/>
              </a:rPr>
              <a:t>Taken in het team</a:t>
            </a:r>
          </a:p>
          <a:p>
            <a:pPr marL="800100" lvl="1" indent="-342900">
              <a:buFont typeface="+mj-lt"/>
              <a:buAutoNum type="alphaLcParenR"/>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Doorloop de test via </a:t>
            </a:r>
            <a:r>
              <a:rPr lang="nl-NL" sz="1100" dirty="0">
                <a:hlinkClick r:id="rId2"/>
              </a:rPr>
              <a:t>www.kvk.nl/krachtmeting/</a:t>
            </a:r>
            <a:r>
              <a:rPr lang="nl-NL" sz="1100" dirty="0"/>
              <a:t> </a:t>
            </a:r>
          </a:p>
          <a:p>
            <a:pPr marL="800100" marR="0" lvl="1" indent="-342900" algn="l" defTabSz="914400" rtl="0" eaLnBrk="1" fontAlgn="auto" latinLnBrk="0" hangingPunct="1">
              <a:lnSpc>
                <a:spcPct val="90000"/>
              </a:lnSpc>
              <a:spcBef>
                <a:spcPts val="500"/>
              </a:spcBef>
              <a:spcAft>
                <a:spcPts val="0"/>
              </a:spcAft>
              <a:buClrTx/>
              <a:buSzTx/>
              <a:buFont typeface="+mj-lt"/>
              <a:buAutoNum type="alphaLcParenR"/>
              <a:tabLst/>
              <a:defRPr/>
            </a:pPr>
            <a:r>
              <a:rPr lang="nl-NL" sz="1400" dirty="0">
                <a:solidFill>
                  <a:prstClr val="black"/>
                </a:solidFill>
                <a:latin typeface="Calibri" panose="020F0502020204030204"/>
              </a:rPr>
              <a:t>Maak een screenshot van het eindresultaat.</a:t>
            </a:r>
          </a:p>
          <a:p>
            <a:pPr marL="800100" marR="0" lvl="1" indent="-342900" algn="l" defTabSz="914400" rtl="0" eaLnBrk="1" fontAlgn="auto" latinLnBrk="0" hangingPunct="1">
              <a:lnSpc>
                <a:spcPct val="90000"/>
              </a:lnSpc>
              <a:spcBef>
                <a:spcPts val="500"/>
              </a:spcBef>
              <a:spcAft>
                <a:spcPts val="0"/>
              </a:spcAft>
              <a:buClrTx/>
              <a:buSzTx/>
              <a:buFont typeface="+mj-lt"/>
              <a:buAutoNum type="alphaLcParenR"/>
              <a:tabLst/>
              <a:defRPr/>
            </a:pPr>
            <a:r>
              <a:rPr lang="nl-NL" sz="1400" dirty="0">
                <a:solidFill>
                  <a:prstClr val="black"/>
                </a:solidFill>
                <a:latin typeface="Calibri" panose="020F0502020204030204"/>
              </a:rPr>
              <a:t>Mail de resultaten naar je Yuverta mail. </a:t>
            </a:r>
          </a:p>
          <a:p>
            <a:pPr marL="800100" marR="0" lvl="1" indent="-342900" algn="l" defTabSz="914400" rtl="0" eaLnBrk="1" fontAlgn="auto" latinLnBrk="0" hangingPunct="1">
              <a:lnSpc>
                <a:spcPct val="90000"/>
              </a:lnSpc>
              <a:spcBef>
                <a:spcPts val="500"/>
              </a:spcBef>
              <a:spcAft>
                <a:spcPts val="0"/>
              </a:spcAft>
              <a:buClrTx/>
              <a:buSzTx/>
              <a:buFont typeface="+mj-lt"/>
              <a:buAutoNum type="alphaLcParenR"/>
              <a:tabLst/>
              <a:defRPr/>
            </a:pPr>
            <a:r>
              <a:rPr lang="nl-NL" sz="1400" dirty="0">
                <a:solidFill>
                  <a:prstClr val="black"/>
                </a:solidFill>
                <a:latin typeface="Calibri" panose="020F0502020204030204"/>
              </a:rPr>
              <a:t>Schrijf een conclusie over de resultaten. Wat is je sterke punt? Waarin wil je jezelf verder ontwikkelen? En op welke activiteit wil jij je gaan focussen?</a:t>
            </a:r>
          </a:p>
        </p:txBody>
      </p:sp>
      <p:pic>
        <p:nvPicPr>
          <p:cNvPr id="6" name="Afbeelding 5" descr="Afbeelding met schermafbeelding&#10;&#10;Automatisch gegenereerde beschrijving">
            <a:extLst>
              <a:ext uri="{FF2B5EF4-FFF2-40B4-BE49-F238E27FC236}">
                <a16:creationId xmlns:a16="http://schemas.microsoft.com/office/drawing/2014/main" id="{2A3E82C3-DED6-41C9-95AE-28F21A1FD429}"/>
              </a:ext>
            </a:extLst>
          </p:cNvPr>
          <p:cNvPicPr>
            <a:picLocks noChangeAspect="1"/>
          </p:cNvPicPr>
          <p:nvPr/>
        </p:nvPicPr>
        <p:blipFill>
          <a:blip r:embed="rId3"/>
          <a:stretch>
            <a:fillRect/>
          </a:stretch>
        </p:blipFill>
        <p:spPr>
          <a:xfrm>
            <a:off x="6095999" y="2863322"/>
            <a:ext cx="5500893" cy="1918222"/>
          </a:xfrm>
          <a:prstGeom prst="rect">
            <a:avLst/>
          </a:prstGeom>
        </p:spPr>
      </p:pic>
      <p:pic>
        <p:nvPicPr>
          <p:cNvPr id="7" name="Afbeelding 6">
            <a:extLst>
              <a:ext uri="{FF2B5EF4-FFF2-40B4-BE49-F238E27FC236}">
                <a16:creationId xmlns:a16="http://schemas.microsoft.com/office/drawing/2014/main" id="{D73F962A-8F97-437F-9C97-6BC610C161A6}"/>
              </a:ext>
            </a:extLst>
          </p:cNvPr>
          <p:cNvPicPr>
            <a:picLocks noChangeAspect="1"/>
          </p:cNvPicPr>
          <p:nvPr/>
        </p:nvPicPr>
        <p:blipFill rotWithShape="1">
          <a:blip r:embed="rId4"/>
          <a:srcRect t="75548"/>
          <a:stretch/>
        </p:blipFill>
        <p:spPr>
          <a:xfrm>
            <a:off x="3593493" y="5808297"/>
            <a:ext cx="5005013" cy="882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272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50062-AF25-EB4D-A88A-957BE8617EE8}"/>
              </a:ext>
            </a:extLst>
          </p:cNvPr>
          <p:cNvSpPr>
            <a:spLocks noGrp="1"/>
          </p:cNvSpPr>
          <p:nvPr>
            <p:ph type="title"/>
          </p:nvPr>
        </p:nvSpPr>
        <p:spPr>
          <a:xfrm>
            <a:off x="532166" y="223429"/>
            <a:ext cx="7454838" cy="1342754"/>
          </a:xfrm>
        </p:spPr>
        <p:txBody>
          <a:bodyPr>
            <a:normAutofit/>
          </a:bodyPr>
          <a:lstStyle/>
          <a:p>
            <a:r>
              <a:rPr lang="nl-NL" sz="3600" b="1" dirty="0"/>
              <a:t>Document verantwoording</a:t>
            </a:r>
          </a:p>
        </p:txBody>
      </p:sp>
      <p:sp>
        <p:nvSpPr>
          <p:cNvPr id="11" name="Content Placeholder 10">
            <a:extLst>
              <a:ext uri="{FF2B5EF4-FFF2-40B4-BE49-F238E27FC236}">
                <a16:creationId xmlns:a16="http://schemas.microsoft.com/office/drawing/2014/main" id="{07198EF1-BBED-4725-8D33-70A76ED8A58B}"/>
              </a:ext>
            </a:extLst>
          </p:cNvPr>
          <p:cNvSpPr>
            <a:spLocks noGrp="1"/>
          </p:cNvSpPr>
          <p:nvPr>
            <p:ph idx="1"/>
          </p:nvPr>
        </p:nvSpPr>
        <p:spPr>
          <a:xfrm>
            <a:off x="532166" y="1486872"/>
            <a:ext cx="10608584" cy="4120826"/>
          </a:xfrm>
        </p:spPr>
        <p:txBody>
          <a:bodyPr anchor="t">
            <a:normAutofit/>
          </a:bodyPr>
          <a:lstStyle/>
          <a:p>
            <a:pPr marL="342900" indent="-342900">
              <a:buFont typeface="+mj-lt"/>
              <a:buAutoNum type="alphaLcParenR" startAt="3"/>
            </a:pPr>
            <a:r>
              <a:rPr lang="nl-NL" sz="1800" dirty="0"/>
              <a:t>Vul hoofdstuk 1 ‘</a:t>
            </a:r>
            <a:r>
              <a:rPr lang="nl-NL" sz="1800" dirty="0">
                <a:solidFill>
                  <a:srgbClr val="0070C0"/>
                </a:solidFill>
              </a:rPr>
              <a:t>Start</a:t>
            </a:r>
            <a:r>
              <a:rPr lang="nl-NL" sz="1800" dirty="0"/>
              <a:t>’ in van het document verantwoording (vervolg).</a:t>
            </a:r>
          </a:p>
          <a:p>
            <a:pPr marL="457200" lvl="1" indent="0">
              <a:buNone/>
            </a:pPr>
            <a:r>
              <a:rPr lang="nl-NL" sz="1800" dirty="0">
                <a:solidFill>
                  <a:srgbClr val="0070C0"/>
                </a:solidFill>
              </a:rPr>
              <a:t>ADL rollen en eigenschappen</a:t>
            </a:r>
            <a:r>
              <a:rPr lang="nl-NL" sz="1800" dirty="0"/>
              <a:t>; </a:t>
            </a:r>
          </a:p>
          <a:p>
            <a:pPr marL="457200" lvl="1" indent="0" fontAlgn="base">
              <a:buNone/>
            </a:pPr>
            <a:r>
              <a:rPr lang="nl-NL" sz="1800" dirty="0"/>
              <a:t>Een projectgroep bestaat uit verschillende teamleden met daarbij horende rollen. Deze zijn onder te verdelen in Adviseur Duurzame Leefomgeving (ADL)-rollen, deze rollen staan in de bijlage van het </a:t>
            </a:r>
            <a:r>
              <a:rPr lang="nl-NL" sz="1800" i="1" dirty="0">
                <a:solidFill>
                  <a:srgbClr val="0070C0"/>
                </a:solidFill>
              </a:rPr>
              <a:t>Document verantwoording</a:t>
            </a:r>
            <a:r>
              <a:rPr lang="nl-NL" sz="1800" dirty="0"/>
              <a:t> . </a:t>
            </a:r>
          </a:p>
          <a:p>
            <a:pPr marL="800100" lvl="1" indent="-342900" fontAlgn="base">
              <a:buFont typeface="+mj-lt"/>
              <a:buAutoNum type="arabicParenR"/>
            </a:pPr>
            <a:r>
              <a:rPr lang="nl-NL" sz="1400" dirty="0"/>
              <a:t>Bekijk de 6 ADL-rollen in de bijlage en beschrijf per rol wat het volgens jou betekent. Geef daarbij ook per rol een voorbeeld.  </a:t>
            </a:r>
          </a:p>
          <a:p>
            <a:pPr marL="800100" lvl="1" indent="-342900" fontAlgn="base">
              <a:buFont typeface="+mj-lt"/>
              <a:buAutoNum type="arabicParenR"/>
            </a:pPr>
            <a:r>
              <a:rPr lang="nl-NL" sz="1400" dirty="0"/>
              <a:t>Welke 2 ADL-rollen passen het beste bij jou op basis van jouw zelfkennis en jouw rol in periode 1? </a:t>
            </a:r>
          </a:p>
          <a:p>
            <a:pPr marL="457200" lvl="1" indent="0">
              <a:buNone/>
            </a:pPr>
            <a:endParaRPr lang="nl-NL" sz="1800" dirty="0"/>
          </a:p>
        </p:txBody>
      </p:sp>
    </p:spTree>
    <p:extLst>
      <p:ext uri="{BB962C8B-B14F-4D97-AF65-F5344CB8AC3E}">
        <p14:creationId xmlns:p14="http://schemas.microsoft.com/office/powerpoint/2010/main" val="295273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838200" y="365125"/>
            <a:ext cx="10515600" cy="1325563"/>
          </a:xfrm>
        </p:spPr>
        <p:txBody>
          <a:bodyPr>
            <a:noAutofit/>
          </a:bodyPr>
          <a:lstStyle/>
          <a:p>
            <a:r>
              <a:rPr lang="nl-NL" sz="4000" b="1" dirty="0"/>
              <a:t>Adviseur duurzame leefomgeving (ADL) rollen</a:t>
            </a:r>
          </a:p>
        </p:txBody>
      </p:sp>
      <p:pic>
        <p:nvPicPr>
          <p:cNvPr id="10" name="Afbeelding 9">
            <a:extLst>
              <a:ext uri="{FF2B5EF4-FFF2-40B4-BE49-F238E27FC236}">
                <a16:creationId xmlns:a16="http://schemas.microsoft.com/office/drawing/2014/main" id="{3D22E4B6-844A-4C04-B9A3-2D56262F8797}"/>
              </a:ext>
            </a:extLst>
          </p:cNvPr>
          <p:cNvPicPr>
            <a:picLocks noChangeAspect="1"/>
          </p:cNvPicPr>
          <p:nvPr/>
        </p:nvPicPr>
        <p:blipFill>
          <a:blip r:embed="rId2"/>
          <a:stretch>
            <a:fillRect/>
          </a:stretch>
        </p:blipFill>
        <p:spPr>
          <a:xfrm>
            <a:off x="2788712" y="1946245"/>
            <a:ext cx="6614576" cy="3981668"/>
          </a:xfrm>
          <a:prstGeom prst="rect">
            <a:avLst/>
          </a:prstGeom>
        </p:spPr>
      </p:pic>
      <p:pic>
        <p:nvPicPr>
          <p:cNvPr id="1026" name="Picture 2" descr="Free Vector | Young people illustration">
            <a:extLst>
              <a:ext uri="{FF2B5EF4-FFF2-40B4-BE49-F238E27FC236}">
                <a16:creationId xmlns:a16="http://schemas.microsoft.com/office/drawing/2014/main" id="{279753AE-48C2-4426-9B4D-01AA1F0D919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4" b="97842" l="9585" r="89617">
                        <a14:foregroundMark x1="87380" y1="7674" x2="87380" y2="7674"/>
                        <a14:foregroundMark x1="19329" y1="82014" x2="19329" y2="82014"/>
                        <a14:foregroundMark x1="36102" y1="88969" x2="36262" y2="89688"/>
                        <a14:foregroundMark x1="37700" y1="94484" x2="37700" y2="94484"/>
                        <a14:foregroundMark x1="19010" y1="97842" x2="19010" y2="97842"/>
                        <a14:foregroundMark x1="82109" y1="81055" x2="82109" y2="81055"/>
                        <a14:foregroundMark x1="77476" y1="36211" x2="77476" y2="36211"/>
                      </a14:backgroundRemoval>
                    </a14:imgEffect>
                  </a14:imgLayer>
                </a14:imgProps>
              </a:ext>
              <a:ext uri="{28A0092B-C50C-407E-A947-70E740481C1C}">
                <a14:useLocalDpi xmlns:a14="http://schemas.microsoft.com/office/drawing/2010/main" val="0"/>
              </a:ext>
            </a:extLst>
          </a:blip>
          <a:srcRect/>
          <a:stretch>
            <a:fillRect/>
          </a:stretch>
        </p:blipFill>
        <p:spPr bwMode="auto">
          <a:xfrm>
            <a:off x="4649520" y="2368383"/>
            <a:ext cx="5343563" cy="355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2A9175B-4992-4F91-B75A-E5F425050FD5}"/>
              </a:ext>
            </a:extLst>
          </p:cNvPr>
          <p:cNvSpPr>
            <a:spLocks noGrp="1"/>
          </p:cNvSpPr>
          <p:nvPr>
            <p:ph idx="1"/>
          </p:nvPr>
        </p:nvSpPr>
        <p:spPr>
          <a:xfrm>
            <a:off x="838200" y="2134597"/>
            <a:ext cx="10515600" cy="4088612"/>
          </a:xfrm>
        </p:spPr>
        <p:txBody>
          <a:bodyPr>
            <a:normAutofit/>
          </a:bodyPr>
          <a:lstStyle/>
          <a:p>
            <a:pPr>
              <a:buFont typeface="Wingdings" panose="05000000000000000000" pitchFamily="2" charset="2"/>
              <a:buChar char="§"/>
            </a:pPr>
            <a:r>
              <a:rPr lang="nl-NL" sz="3200" b="1" dirty="0">
                <a:solidFill>
                  <a:srgbClr val="B8A1FF"/>
                </a:solidFill>
                <a:latin typeface="+mj-lt"/>
              </a:rPr>
              <a:t> Creatieve denker</a:t>
            </a:r>
          </a:p>
          <a:p>
            <a:pPr>
              <a:buFont typeface="Wingdings" panose="05000000000000000000" pitchFamily="2" charset="2"/>
              <a:buChar char="§"/>
            </a:pPr>
            <a:r>
              <a:rPr lang="nl-NL" sz="3200" b="1" dirty="0">
                <a:solidFill>
                  <a:srgbClr val="431F17"/>
                </a:solidFill>
                <a:latin typeface="+mj-lt"/>
              </a:rPr>
              <a:t> Kritische onderzoeker</a:t>
            </a:r>
          </a:p>
          <a:p>
            <a:pPr>
              <a:buFont typeface="Wingdings" panose="05000000000000000000" pitchFamily="2" charset="2"/>
              <a:buChar char="§"/>
            </a:pPr>
            <a:r>
              <a:rPr lang="nl-NL" sz="3200" b="1" dirty="0">
                <a:solidFill>
                  <a:srgbClr val="7CCBFF"/>
                </a:solidFill>
                <a:latin typeface="+mj-lt"/>
              </a:rPr>
              <a:t> Betrokken wereldverbeteraar</a:t>
            </a:r>
          </a:p>
          <a:p>
            <a:pPr>
              <a:buFont typeface="Wingdings" panose="05000000000000000000" pitchFamily="2" charset="2"/>
              <a:buChar char="§"/>
            </a:pPr>
            <a:r>
              <a:rPr lang="nl-NL" sz="3200" b="1" dirty="0">
                <a:solidFill>
                  <a:srgbClr val="A7FF00"/>
                </a:solidFill>
                <a:latin typeface="+mj-lt"/>
              </a:rPr>
              <a:t> Waarde creërende ondernemer</a:t>
            </a:r>
          </a:p>
          <a:p>
            <a:pPr>
              <a:buFont typeface="Wingdings" panose="05000000000000000000" pitchFamily="2" charset="2"/>
              <a:buChar char="§"/>
            </a:pPr>
            <a:r>
              <a:rPr lang="nl-NL" sz="3200" b="1" dirty="0">
                <a:solidFill>
                  <a:srgbClr val="FF2F00"/>
                </a:solidFill>
                <a:latin typeface="+mj-lt"/>
              </a:rPr>
              <a:t> Empathische verbinder</a:t>
            </a:r>
          </a:p>
          <a:p>
            <a:pPr>
              <a:buFont typeface="Wingdings" panose="05000000000000000000" pitchFamily="2" charset="2"/>
              <a:buChar char="§"/>
            </a:pPr>
            <a:r>
              <a:rPr lang="nl-NL" sz="3200" dirty="0">
                <a:latin typeface="+mj-lt"/>
              </a:rPr>
              <a:t> </a:t>
            </a:r>
            <a:r>
              <a:rPr lang="nl-NL" sz="3200" b="1" dirty="0">
                <a:solidFill>
                  <a:srgbClr val="000644"/>
                </a:solidFill>
                <a:latin typeface="+mj-lt"/>
              </a:rPr>
              <a:t>Netwerkende co-</a:t>
            </a:r>
            <a:r>
              <a:rPr lang="nl-NL" sz="3200" b="1" dirty="0" err="1">
                <a:solidFill>
                  <a:srgbClr val="000644"/>
                </a:solidFill>
                <a:latin typeface="+mj-lt"/>
              </a:rPr>
              <a:t>creator</a:t>
            </a:r>
            <a:endParaRPr lang="nl-NL" sz="3200" b="1" dirty="0">
              <a:solidFill>
                <a:srgbClr val="000644"/>
              </a:solidFill>
              <a:latin typeface="+mj-lt"/>
            </a:endParaRPr>
          </a:p>
          <a:p>
            <a:pPr>
              <a:buFont typeface="Wingdings" panose="05000000000000000000" pitchFamily="2" charset="2"/>
              <a:buChar char="§"/>
            </a:pPr>
            <a:endParaRPr lang="nl-NL" sz="3200" dirty="0">
              <a:latin typeface="+mj-lt"/>
            </a:endParaRPr>
          </a:p>
        </p:txBody>
      </p:sp>
      <p:graphicFrame>
        <p:nvGraphicFramePr>
          <p:cNvPr id="6" name="Grafiek 5">
            <a:extLst>
              <a:ext uri="{FF2B5EF4-FFF2-40B4-BE49-F238E27FC236}">
                <a16:creationId xmlns:a16="http://schemas.microsoft.com/office/drawing/2014/main" id="{8CB2DF0F-532A-4D2B-B9D9-612C5F9C09D2}"/>
              </a:ext>
            </a:extLst>
          </p:cNvPr>
          <p:cNvGraphicFramePr>
            <a:graphicFrameLocks/>
          </p:cNvGraphicFramePr>
          <p:nvPr/>
        </p:nvGraphicFramePr>
        <p:xfrm>
          <a:off x="4802819" y="1864932"/>
          <a:ext cx="8063898" cy="462794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1">
            <a:extLst>
              <a:ext uri="{FF2B5EF4-FFF2-40B4-BE49-F238E27FC236}">
                <a16:creationId xmlns:a16="http://schemas.microsoft.com/office/drawing/2014/main" id="{60791D3B-664F-42DC-805B-A376C221DF15}"/>
              </a:ext>
            </a:extLst>
          </p:cNvPr>
          <p:cNvSpPr>
            <a:spLocks noGrp="1"/>
          </p:cNvSpPr>
          <p:nvPr>
            <p:ph type="title"/>
          </p:nvPr>
        </p:nvSpPr>
        <p:spPr>
          <a:xfrm>
            <a:off x="838200" y="365125"/>
            <a:ext cx="10515600" cy="1325563"/>
          </a:xfrm>
        </p:spPr>
        <p:txBody>
          <a:bodyPr>
            <a:noAutofit/>
          </a:bodyPr>
          <a:lstStyle/>
          <a:p>
            <a:r>
              <a:rPr lang="nl-NL" sz="4800" b="1" dirty="0"/>
              <a:t>Adviseur duurzame leefomgeving rollen</a:t>
            </a:r>
          </a:p>
        </p:txBody>
      </p:sp>
    </p:spTree>
    <p:extLst>
      <p:ext uri="{BB962C8B-B14F-4D97-AF65-F5344CB8AC3E}">
        <p14:creationId xmlns:p14="http://schemas.microsoft.com/office/powerpoint/2010/main" val="13803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48AD9F04-9D28-4208-BBA8-426F993B1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1121</TotalTime>
  <Words>1087</Words>
  <Application>Microsoft Office PowerPoint</Application>
  <PresentationFormat>Breedbeeld</PresentationFormat>
  <Paragraphs>183</Paragraphs>
  <Slides>16</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Calibri Light</vt:lpstr>
      <vt:lpstr>Freestyle Script</vt:lpstr>
      <vt:lpstr>Wingdings</vt:lpstr>
      <vt:lpstr>Kantoorthema</vt:lpstr>
      <vt:lpstr>PowerPoint-presentatie</vt:lpstr>
      <vt:lpstr>IBS De wereld en ik – periode 2</vt:lpstr>
      <vt:lpstr>De wereld en ik - Toetsing</vt:lpstr>
      <vt:lpstr>Deadlines IBS DWI  Zet in je agenda</vt:lpstr>
      <vt:lpstr>Samen aan de slag!</vt:lpstr>
      <vt:lpstr>Document verantwoording</vt:lpstr>
      <vt:lpstr>Document verantwoording</vt:lpstr>
      <vt:lpstr>Adviseur duurzame leefomgeving (ADL) rollen</vt:lpstr>
      <vt:lpstr>Adviseur duurzame leefomgeving rollen</vt:lpstr>
      <vt:lpstr>Succesvol of niet succesvol samenwerken! </vt:lpstr>
      <vt:lpstr>Wat ga jij doen voor het resultaat en de samenwerking?</vt:lpstr>
      <vt:lpstr>Heldere afspraken maken met elkaar</vt:lpstr>
      <vt:lpstr>Samenwerkingsovereenkomst</vt:lpstr>
      <vt:lpstr>Groepsindeling project ‘De wereld en ik’</vt:lpstr>
      <vt:lpstr>Opdracht: het ruilspel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6</cp:revision>
  <dcterms:created xsi:type="dcterms:W3CDTF">2021-07-07T07:37:45Z</dcterms:created>
  <dcterms:modified xsi:type="dcterms:W3CDTF">2023-11-15T09:41:43Z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0x0101002F9727D3906D7945984BB753BA79C6C7</vt:lpwstr>
  </property>
</Properties>
</file>